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7561263" cy="106934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guide id="3" pos="2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藤美幸" initials="佐藤美幸" lastIdx="1" clrIdx="0">
    <p:extLst>
      <p:ext uri="{19B8F6BF-5375-455C-9EA6-DF929625EA0E}">
        <p15:presenceInfo xmlns:p15="http://schemas.microsoft.com/office/powerpoint/2012/main" userId="S-1-5-21-3575985638-761368002-1425848424-615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FCD"/>
    <a:srgbClr val="FB9205"/>
    <a:srgbClr val="FFFFCC"/>
    <a:srgbClr val="00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9" autoAdjust="0"/>
    <p:restoredTop sz="94660"/>
  </p:normalViewPr>
  <p:slideViewPr>
    <p:cSldViewPr>
      <p:cViewPr>
        <p:scale>
          <a:sx n="90" d="100"/>
          <a:sy n="90" d="100"/>
        </p:scale>
        <p:origin x="1086" y="-2874"/>
      </p:cViewPr>
      <p:guideLst>
        <p:guide orient="horz" pos="3368"/>
        <p:guide pos="2382"/>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6888"/>
          </a:xfrm>
          <a:prstGeom prst="rect">
            <a:avLst/>
          </a:prstGeom>
        </p:spPr>
        <p:txBody>
          <a:bodyPr vert="horz" lIns="91430" tIns="45714" rIns="91430"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2"/>
            <a:ext cx="2949575" cy="496888"/>
          </a:xfrm>
          <a:prstGeom prst="rect">
            <a:avLst/>
          </a:prstGeom>
        </p:spPr>
        <p:txBody>
          <a:bodyPr vert="horz" lIns="91430" tIns="45714" rIns="91430" bIns="45714" rtlCol="0"/>
          <a:lstStyle>
            <a:lvl1pPr algn="r">
              <a:defRPr sz="1200"/>
            </a:lvl1pPr>
          </a:lstStyle>
          <a:p>
            <a:fld id="{C5921F22-997B-43F5-B6DE-12E8EB54B2B6}" type="datetimeFigureOut">
              <a:rPr kumimoji="1" lang="ja-JP" altLang="en-US" smtClean="0"/>
              <a:t>2024/9/9</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5250" cy="3725863"/>
          </a:xfrm>
          <a:prstGeom prst="rect">
            <a:avLst/>
          </a:prstGeom>
          <a:noFill/>
          <a:ln w="12700">
            <a:solidFill>
              <a:prstClr val="black"/>
            </a:solidFill>
          </a:ln>
        </p:spPr>
        <p:txBody>
          <a:bodyPr vert="horz" lIns="91430" tIns="45714" rIns="91430"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30" tIns="45714" rIns="91430"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30" tIns="45714" rIns="91430"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30" tIns="45714" rIns="91430" bIns="45714" rtlCol="0" anchor="b"/>
          <a:lstStyle>
            <a:lvl1pPr algn="r">
              <a:defRPr sz="1200"/>
            </a:lvl1pPr>
          </a:lstStyle>
          <a:p>
            <a:fld id="{7543FAE3-7720-4D5C-80ED-2A7ED5375003}" type="slidenum">
              <a:rPr kumimoji="1" lang="ja-JP" altLang="en-US" smtClean="0"/>
              <a:t>‹#›</a:t>
            </a:fld>
            <a:endParaRPr kumimoji="1" lang="ja-JP" altLang="en-US"/>
          </a:p>
        </p:txBody>
      </p:sp>
    </p:spTree>
    <p:extLst>
      <p:ext uri="{BB962C8B-B14F-4D97-AF65-F5344CB8AC3E}">
        <p14:creationId xmlns:p14="http://schemas.microsoft.com/office/powerpoint/2010/main" val="35349635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543FAE3-7720-4D5C-80ED-2A7ED5375003}" type="slidenum">
              <a:rPr kumimoji="1" lang="ja-JP" altLang="en-US" smtClean="0"/>
              <a:t>1</a:t>
            </a:fld>
            <a:endParaRPr kumimoji="1" lang="ja-JP" altLang="en-US"/>
          </a:p>
        </p:txBody>
      </p:sp>
    </p:spTree>
    <p:extLst>
      <p:ext uri="{BB962C8B-B14F-4D97-AF65-F5344CB8AC3E}">
        <p14:creationId xmlns:p14="http://schemas.microsoft.com/office/powerpoint/2010/main" val="999556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43FAE3-7720-4D5C-80ED-2A7ED5375003}" type="slidenum">
              <a:rPr kumimoji="1" lang="ja-JP" altLang="en-US" smtClean="0"/>
              <a:t>2</a:t>
            </a:fld>
            <a:endParaRPr kumimoji="1" lang="ja-JP" altLang="en-US"/>
          </a:p>
        </p:txBody>
      </p:sp>
    </p:spTree>
    <p:extLst>
      <p:ext uri="{BB962C8B-B14F-4D97-AF65-F5344CB8AC3E}">
        <p14:creationId xmlns:p14="http://schemas.microsoft.com/office/powerpoint/2010/main" val="161920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6"/>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5864D4C-DDF4-4521-AE99-66934AE632EF}" type="datetimeFigureOut">
              <a:rPr kumimoji="1" lang="ja-JP" altLang="en-US" smtClean="0"/>
              <a:t>2024/9/9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271A6F-8435-4560-972D-AF9F6B7A98BB}" type="slidenum">
              <a:rPr kumimoji="1" lang="ja-JP" altLang="en-US" smtClean="0"/>
              <a:t>‹#›</a:t>
            </a:fld>
            <a:endParaRPr kumimoji="1" lang="ja-JP" altLang="en-US"/>
          </a:p>
        </p:txBody>
      </p:sp>
    </p:spTree>
    <p:extLst>
      <p:ext uri="{BB962C8B-B14F-4D97-AF65-F5344CB8AC3E}">
        <p14:creationId xmlns:p14="http://schemas.microsoft.com/office/powerpoint/2010/main" val="3890251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864D4C-DDF4-4521-AE99-66934AE632EF}" type="datetimeFigureOut">
              <a:rPr kumimoji="1" lang="ja-JP" altLang="en-US" smtClean="0"/>
              <a:t>2024/9/9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271A6F-8435-4560-972D-AF9F6B7A98BB}" type="slidenum">
              <a:rPr kumimoji="1" lang="ja-JP" altLang="en-US" smtClean="0"/>
              <a:t>‹#›</a:t>
            </a:fld>
            <a:endParaRPr kumimoji="1" lang="ja-JP" altLang="en-US"/>
          </a:p>
        </p:txBody>
      </p:sp>
    </p:spTree>
    <p:extLst>
      <p:ext uri="{BB962C8B-B14F-4D97-AF65-F5344CB8AC3E}">
        <p14:creationId xmlns:p14="http://schemas.microsoft.com/office/powerpoint/2010/main" val="395608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534133" y="668338"/>
            <a:ext cx="1405923" cy="1422568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12427" y="668338"/>
            <a:ext cx="4095684" cy="1422568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864D4C-DDF4-4521-AE99-66934AE632EF}" type="datetimeFigureOut">
              <a:rPr kumimoji="1" lang="ja-JP" altLang="en-US" smtClean="0"/>
              <a:t>2024/9/9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271A6F-8435-4560-972D-AF9F6B7A98BB}" type="slidenum">
              <a:rPr kumimoji="1" lang="ja-JP" altLang="en-US" smtClean="0"/>
              <a:t>‹#›</a:t>
            </a:fld>
            <a:endParaRPr kumimoji="1" lang="ja-JP" altLang="en-US"/>
          </a:p>
        </p:txBody>
      </p:sp>
    </p:spTree>
    <p:extLst>
      <p:ext uri="{BB962C8B-B14F-4D97-AF65-F5344CB8AC3E}">
        <p14:creationId xmlns:p14="http://schemas.microsoft.com/office/powerpoint/2010/main" val="200975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864D4C-DDF4-4521-AE99-66934AE632EF}" type="datetimeFigureOut">
              <a:rPr kumimoji="1" lang="ja-JP" altLang="en-US" smtClean="0"/>
              <a:t>2024/9/9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271A6F-8435-4560-972D-AF9F6B7A98BB}" type="slidenum">
              <a:rPr kumimoji="1" lang="ja-JP" altLang="en-US" smtClean="0"/>
              <a:t>‹#›</a:t>
            </a:fld>
            <a:endParaRPr kumimoji="1" lang="ja-JP" altLang="en-US"/>
          </a:p>
        </p:txBody>
      </p:sp>
    </p:spTree>
    <p:extLst>
      <p:ext uri="{BB962C8B-B14F-4D97-AF65-F5344CB8AC3E}">
        <p14:creationId xmlns:p14="http://schemas.microsoft.com/office/powerpoint/2010/main" val="102199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7" y="6871500"/>
            <a:ext cx="6427074" cy="2123828"/>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864D4C-DDF4-4521-AE99-66934AE632EF}" type="datetimeFigureOut">
              <a:rPr kumimoji="1" lang="ja-JP" altLang="en-US" smtClean="0"/>
              <a:t>2024/9/9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271A6F-8435-4560-972D-AF9F6B7A98BB}" type="slidenum">
              <a:rPr kumimoji="1" lang="ja-JP" altLang="en-US" smtClean="0"/>
              <a:t>‹#›</a:t>
            </a:fld>
            <a:endParaRPr kumimoji="1" lang="ja-JP" altLang="en-US"/>
          </a:p>
        </p:txBody>
      </p:sp>
    </p:spTree>
    <p:extLst>
      <p:ext uri="{BB962C8B-B14F-4D97-AF65-F5344CB8AC3E}">
        <p14:creationId xmlns:p14="http://schemas.microsoft.com/office/powerpoint/2010/main" val="1774694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5864D4C-DDF4-4521-AE99-66934AE632EF}" type="datetimeFigureOut">
              <a:rPr kumimoji="1" lang="ja-JP" altLang="en-US" smtClean="0"/>
              <a:t>2024/9/9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271A6F-8435-4560-972D-AF9F6B7A98BB}" type="slidenum">
              <a:rPr kumimoji="1" lang="ja-JP" altLang="en-US" smtClean="0"/>
              <a:t>‹#›</a:t>
            </a:fld>
            <a:endParaRPr kumimoji="1" lang="ja-JP" altLang="en-US"/>
          </a:p>
        </p:txBody>
      </p:sp>
    </p:spTree>
    <p:extLst>
      <p:ext uri="{BB962C8B-B14F-4D97-AF65-F5344CB8AC3E}">
        <p14:creationId xmlns:p14="http://schemas.microsoft.com/office/powerpoint/2010/main" val="373543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864D4C-DDF4-4521-AE99-66934AE632EF}" type="datetimeFigureOut">
              <a:rPr kumimoji="1" lang="ja-JP" altLang="en-US" smtClean="0"/>
              <a:t>2024/9/9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0271A6F-8435-4560-972D-AF9F6B7A98BB}" type="slidenum">
              <a:rPr kumimoji="1" lang="ja-JP" altLang="en-US" smtClean="0"/>
              <a:t>‹#›</a:t>
            </a:fld>
            <a:endParaRPr kumimoji="1" lang="ja-JP" altLang="en-US"/>
          </a:p>
        </p:txBody>
      </p:sp>
    </p:spTree>
    <p:extLst>
      <p:ext uri="{BB962C8B-B14F-4D97-AF65-F5344CB8AC3E}">
        <p14:creationId xmlns:p14="http://schemas.microsoft.com/office/powerpoint/2010/main" val="371663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5864D4C-DDF4-4521-AE99-66934AE632EF}" type="datetimeFigureOut">
              <a:rPr kumimoji="1" lang="ja-JP" altLang="en-US" smtClean="0"/>
              <a:t>2024/9/9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0271A6F-8435-4560-972D-AF9F6B7A98BB}" type="slidenum">
              <a:rPr kumimoji="1" lang="ja-JP" altLang="en-US" smtClean="0"/>
              <a:t>‹#›</a:t>
            </a:fld>
            <a:endParaRPr kumimoji="1" lang="ja-JP" altLang="en-US"/>
          </a:p>
        </p:txBody>
      </p:sp>
    </p:spTree>
    <p:extLst>
      <p:ext uri="{BB962C8B-B14F-4D97-AF65-F5344CB8AC3E}">
        <p14:creationId xmlns:p14="http://schemas.microsoft.com/office/powerpoint/2010/main" val="327602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5864D4C-DDF4-4521-AE99-66934AE632EF}" type="datetimeFigureOut">
              <a:rPr kumimoji="1" lang="ja-JP" altLang="en-US" smtClean="0"/>
              <a:t>2024/9/9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0271A6F-8435-4560-972D-AF9F6B7A98BB}" type="slidenum">
              <a:rPr kumimoji="1" lang="ja-JP" altLang="en-US" smtClean="0"/>
              <a:t>‹#›</a:t>
            </a:fld>
            <a:endParaRPr kumimoji="1" lang="ja-JP" altLang="en-US"/>
          </a:p>
        </p:txBody>
      </p:sp>
    </p:spTree>
    <p:extLst>
      <p:ext uri="{BB962C8B-B14F-4D97-AF65-F5344CB8AC3E}">
        <p14:creationId xmlns:p14="http://schemas.microsoft.com/office/powerpoint/2010/main" val="1965959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3" cy="181193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5864D4C-DDF4-4521-AE99-66934AE632EF}" type="datetimeFigureOut">
              <a:rPr kumimoji="1" lang="ja-JP" altLang="en-US" smtClean="0"/>
              <a:t>2024/9/9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271A6F-8435-4560-972D-AF9F6B7A98BB}" type="slidenum">
              <a:rPr kumimoji="1" lang="ja-JP" altLang="en-US" smtClean="0"/>
              <a:t>‹#›</a:t>
            </a:fld>
            <a:endParaRPr kumimoji="1" lang="ja-JP" altLang="en-US"/>
          </a:p>
        </p:txBody>
      </p:sp>
    </p:spTree>
    <p:extLst>
      <p:ext uri="{BB962C8B-B14F-4D97-AF65-F5344CB8AC3E}">
        <p14:creationId xmlns:p14="http://schemas.microsoft.com/office/powerpoint/2010/main" val="3664849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5864D4C-DDF4-4521-AE99-66934AE632EF}" type="datetimeFigureOut">
              <a:rPr kumimoji="1" lang="ja-JP" altLang="en-US" smtClean="0"/>
              <a:t>2024/9/9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271A6F-8435-4560-972D-AF9F6B7A98BB}" type="slidenum">
              <a:rPr kumimoji="1" lang="ja-JP" altLang="en-US" smtClean="0"/>
              <a:t>‹#›</a:t>
            </a:fld>
            <a:endParaRPr kumimoji="1" lang="ja-JP" altLang="en-US"/>
          </a:p>
        </p:txBody>
      </p:sp>
    </p:spTree>
    <p:extLst>
      <p:ext uri="{BB962C8B-B14F-4D97-AF65-F5344CB8AC3E}">
        <p14:creationId xmlns:p14="http://schemas.microsoft.com/office/powerpoint/2010/main" val="1522901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64D4C-DDF4-4521-AE99-66934AE632EF}" type="datetimeFigureOut">
              <a:rPr kumimoji="1" lang="ja-JP" altLang="en-US" smtClean="0"/>
              <a:t>2024/9/9</a:t>
            </a:fld>
            <a:endParaRPr kumimoji="1" lang="ja-JP" altLang="en-US"/>
          </a:p>
        </p:txBody>
      </p:sp>
      <p:sp>
        <p:nvSpPr>
          <p:cNvPr id="5" name="フッター プレースホルダー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71A6F-8435-4560-972D-AF9F6B7A98BB}" type="slidenum">
              <a:rPr kumimoji="1" lang="ja-JP" altLang="en-US" smtClean="0"/>
              <a:t>‹#›</a:t>
            </a:fld>
            <a:endParaRPr kumimoji="1" lang="ja-JP" altLang="en-US"/>
          </a:p>
        </p:txBody>
      </p:sp>
    </p:spTree>
    <p:extLst>
      <p:ext uri="{BB962C8B-B14F-4D97-AF65-F5344CB8AC3E}">
        <p14:creationId xmlns:p14="http://schemas.microsoft.com/office/powerpoint/2010/main" val="3938744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4984C2F9-F6B5-4B1E-A40D-7EAAFDE68C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138" y="9037720"/>
            <a:ext cx="1443470" cy="1443470"/>
          </a:xfrm>
          <a:prstGeom prst="rect">
            <a:avLst/>
          </a:prstGeom>
        </p:spPr>
      </p:pic>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6335" y="502870"/>
            <a:ext cx="1672046" cy="1353312"/>
          </a:xfrm>
          <a:prstGeom prst="rect">
            <a:avLst/>
          </a:prstGeom>
        </p:spPr>
      </p:pic>
      <p:pic>
        <p:nvPicPr>
          <p:cNvPr id="47" name="図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16897" y="502870"/>
            <a:ext cx="1672046" cy="1353312"/>
          </a:xfrm>
          <a:prstGeom prst="rect">
            <a:avLst/>
          </a:prstGeom>
        </p:spPr>
      </p:pic>
      <p:sp>
        <p:nvSpPr>
          <p:cNvPr id="2" name="Rectangle 2"/>
          <p:cNvSpPr>
            <a:spLocks noChangeArrowheads="1"/>
          </p:cNvSpPr>
          <p:nvPr/>
        </p:nvSpPr>
        <p:spPr bwMode="auto">
          <a:xfrm>
            <a:off x="0" y="0"/>
            <a:ext cx="7561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 name="テキスト ボックス 10"/>
          <p:cNvSpPr txBox="1"/>
          <p:nvPr/>
        </p:nvSpPr>
        <p:spPr>
          <a:xfrm>
            <a:off x="766672" y="210135"/>
            <a:ext cx="6270570"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kumimoji="1" lang="ja-JP" altLang="en-US" sz="2400" b="1" dirty="0">
                <a:ln w="11430"/>
                <a:effectLst>
                  <a:outerShdw blurRad="50800" dist="39000" dir="5460000" algn="tl">
                    <a:srgbClr val="000000">
                      <a:alpha val="38000"/>
                    </a:srgbClr>
                  </a:outerShdw>
                </a:effectLst>
                <a:latin typeface="HG丸ｺﾞｼｯｸM-PRO" panose="020F0600000000000000" pitchFamily="50" charset="-128"/>
                <a:ea typeface="HG丸ｺﾞｼｯｸM-PRO" panose="020F0600000000000000" pitchFamily="50" charset="-128"/>
              </a:rPr>
              <a:t>第</a:t>
            </a:r>
            <a:r>
              <a:rPr kumimoji="1" lang="en-US" altLang="ja-JP" sz="2400" b="1" dirty="0">
                <a:ln w="11430"/>
                <a:effectLst>
                  <a:outerShdw blurRad="50800" dist="39000" dir="5460000" algn="tl">
                    <a:srgbClr val="000000">
                      <a:alpha val="38000"/>
                    </a:srgbClr>
                  </a:outerShdw>
                </a:effectLst>
                <a:latin typeface="HG丸ｺﾞｼｯｸM-PRO" panose="020F0600000000000000" pitchFamily="50" charset="-128"/>
                <a:ea typeface="HG丸ｺﾞｼｯｸM-PRO" panose="020F0600000000000000" pitchFamily="50" charset="-128"/>
              </a:rPr>
              <a:t>66</a:t>
            </a:r>
            <a:r>
              <a:rPr kumimoji="1" lang="ja-JP" altLang="en-US" sz="2400" b="1" dirty="0">
                <a:ln w="11430"/>
                <a:effectLst>
                  <a:outerShdw blurRad="50800" dist="39000" dir="5460000" algn="tl">
                    <a:srgbClr val="000000">
                      <a:alpha val="38000"/>
                    </a:srgbClr>
                  </a:outerShdw>
                </a:effectLst>
                <a:latin typeface="HG丸ｺﾞｼｯｸM-PRO" panose="020F0600000000000000" pitchFamily="50" charset="-128"/>
                <a:ea typeface="HG丸ｺﾞｼｯｸM-PRO" panose="020F0600000000000000" pitchFamily="50" charset="-128"/>
              </a:rPr>
              <a:t>回　松江赤十字病院　地域医療勉強会</a:t>
            </a:r>
          </a:p>
        </p:txBody>
      </p:sp>
      <p:sp>
        <p:nvSpPr>
          <p:cNvPr id="30" name="テキスト ボックス 29"/>
          <p:cNvSpPr txBox="1"/>
          <p:nvPr/>
        </p:nvSpPr>
        <p:spPr>
          <a:xfrm>
            <a:off x="2699380" y="989988"/>
            <a:ext cx="2664297" cy="369332"/>
          </a:xfrm>
          <a:prstGeom prst="rect">
            <a:avLst/>
          </a:prstGeom>
          <a:noFill/>
        </p:spPr>
        <p:txBody>
          <a:bodyPr wrap="square" rtlCol="0">
            <a:spAutoFit/>
          </a:bodyPr>
          <a:lstStyle/>
          <a:p>
            <a:r>
              <a:rPr kumimoji="1" lang="ja-JP" altLang="en-US" b="1" dirty="0"/>
              <a:t>～みんな　あつまれ～</a:t>
            </a:r>
          </a:p>
        </p:txBody>
      </p:sp>
      <p:sp>
        <p:nvSpPr>
          <p:cNvPr id="9" name="正方形/長方形 8"/>
          <p:cNvSpPr/>
          <p:nvPr/>
        </p:nvSpPr>
        <p:spPr>
          <a:xfrm>
            <a:off x="594196" y="8585923"/>
            <a:ext cx="1944216" cy="15986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302774" y="4621648"/>
            <a:ext cx="5900046" cy="353943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a:latin typeface="HGPｺﾞｼｯｸE" panose="020B0900000000000000" pitchFamily="50" charset="-128"/>
                <a:ea typeface="HGPｺﾞｼｯｸE" panose="020B0900000000000000" pitchFamily="50" charset="-128"/>
              </a:rPr>
              <a:t>日　時  ： </a:t>
            </a:r>
            <a:r>
              <a:rPr lang="ja-JP" altLang="en-US" sz="1600" dirty="0">
                <a:latin typeface="HGPｺﾞｼｯｸE" panose="020B0900000000000000" pitchFamily="50" charset="-128"/>
                <a:ea typeface="HGPｺﾞｼｯｸE" panose="020B0900000000000000" pitchFamily="50" charset="-128"/>
              </a:rPr>
              <a:t>令和 ６</a:t>
            </a:r>
            <a:r>
              <a:rPr kumimoji="1" lang="ja-JP" altLang="en-US" sz="1600" dirty="0">
                <a:latin typeface="HGPｺﾞｼｯｸE" panose="020B0900000000000000" pitchFamily="50" charset="-128"/>
                <a:ea typeface="HGPｺﾞｼｯｸE" panose="020B0900000000000000" pitchFamily="50" charset="-128"/>
              </a:rPr>
              <a:t>年</a:t>
            </a:r>
            <a:r>
              <a:rPr kumimoji="1" lang="en-US" altLang="ja-JP" sz="1600" dirty="0">
                <a:latin typeface="HGPｺﾞｼｯｸE" panose="020B0900000000000000" pitchFamily="50" charset="-128"/>
                <a:ea typeface="HGPｺﾞｼｯｸE" panose="020B0900000000000000" pitchFamily="50" charset="-128"/>
              </a:rPr>
              <a:t>11</a:t>
            </a:r>
            <a:r>
              <a:rPr kumimoji="1" lang="ja-JP" altLang="en-US" sz="1600" dirty="0">
                <a:latin typeface="HGPｺﾞｼｯｸE" panose="020B0900000000000000" pitchFamily="50" charset="-128"/>
                <a:ea typeface="HGPｺﾞｼｯｸE" panose="020B0900000000000000" pitchFamily="50" charset="-128"/>
              </a:rPr>
              <a:t>月</a:t>
            </a:r>
            <a:r>
              <a:rPr kumimoji="1" lang="en-US" altLang="ja-JP" sz="1600" dirty="0">
                <a:latin typeface="HGPｺﾞｼｯｸE" panose="020B0900000000000000" pitchFamily="50" charset="-128"/>
                <a:ea typeface="HGPｺﾞｼｯｸE" panose="020B0900000000000000" pitchFamily="50" charset="-128"/>
              </a:rPr>
              <a:t>13</a:t>
            </a:r>
            <a:r>
              <a:rPr kumimoji="1" lang="ja-JP" altLang="en-US" sz="1600" dirty="0">
                <a:latin typeface="HGPｺﾞｼｯｸE" panose="020B0900000000000000" pitchFamily="50" charset="-128"/>
                <a:ea typeface="HGPｺﾞｼｯｸE" panose="020B0900000000000000" pitchFamily="50" charset="-128"/>
              </a:rPr>
              <a:t>日（水）</a:t>
            </a:r>
            <a:r>
              <a:rPr kumimoji="1" lang="en-US" altLang="ja-JP" sz="1600" b="1" dirty="0">
                <a:solidFill>
                  <a:schemeClr val="tx1"/>
                </a:solidFill>
                <a:latin typeface="HGPｺﾞｼｯｸE" panose="020B0900000000000000" pitchFamily="50" charset="-128"/>
                <a:ea typeface="HGPｺﾞｼｯｸE" panose="020B0900000000000000" pitchFamily="50" charset="-128"/>
              </a:rPr>
              <a:t>14</a:t>
            </a:r>
            <a:r>
              <a:rPr kumimoji="1" lang="ja-JP" altLang="en-US" sz="1600" b="1" dirty="0">
                <a:solidFill>
                  <a:schemeClr val="tx1"/>
                </a:solidFill>
                <a:latin typeface="HGPｺﾞｼｯｸE" panose="020B0900000000000000" pitchFamily="50" charset="-128"/>
                <a:ea typeface="HGPｺﾞｼｯｸE" panose="020B0900000000000000" pitchFamily="50" charset="-128"/>
              </a:rPr>
              <a:t>時</a:t>
            </a:r>
            <a:r>
              <a:rPr kumimoji="1" lang="en-US" altLang="ja-JP" sz="1600" b="1" dirty="0">
                <a:solidFill>
                  <a:schemeClr val="tx1"/>
                </a:solidFill>
                <a:latin typeface="HGPｺﾞｼｯｸE" panose="020B0900000000000000" pitchFamily="50" charset="-128"/>
                <a:ea typeface="HGPｺﾞｼｯｸE" panose="020B0900000000000000" pitchFamily="50" charset="-128"/>
              </a:rPr>
              <a:t>00</a:t>
            </a:r>
            <a:r>
              <a:rPr kumimoji="1" lang="ja-JP" altLang="en-US" sz="1600" b="1" dirty="0">
                <a:solidFill>
                  <a:schemeClr val="tx1"/>
                </a:solidFill>
                <a:latin typeface="HGPｺﾞｼｯｸE" panose="020B0900000000000000" pitchFamily="50" charset="-128"/>
                <a:ea typeface="HGPｺﾞｼｯｸE" panose="020B0900000000000000" pitchFamily="50" charset="-128"/>
              </a:rPr>
              <a:t>分～</a:t>
            </a:r>
            <a:r>
              <a:rPr kumimoji="1" lang="en-US" altLang="ja-JP" sz="1600" b="1" dirty="0">
                <a:solidFill>
                  <a:schemeClr val="tx1"/>
                </a:solidFill>
                <a:latin typeface="HGPｺﾞｼｯｸE" panose="020B0900000000000000" pitchFamily="50" charset="-128"/>
                <a:ea typeface="HGPｺﾞｼｯｸE" panose="020B0900000000000000" pitchFamily="50" charset="-128"/>
              </a:rPr>
              <a:t>15</a:t>
            </a:r>
            <a:r>
              <a:rPr kumimoji="1" lang="ja-JP" altLang="en-US" sz="1600" b="1" dirty="0">
                <a:solidFill>
                  <a:schemeClr val="tx1"/>
                </a:solidFill>
                <a:latin typeface="HGPｺﾞｼｯｸE" panose="020B0900000000000000" pitchFamily="50" charset="-128"/>
                <a:ea typeface="HGPｺﾞｼｯｸE" panose="020B0900000000000000" pitchFamily="50" charset="-128"/>
              </a:rPr>
              <a:t>時</a:t>
            </a:r>
            <a:r>
              <a:rPr kumimoji="1" lang="en-US" altLang="ja-JP" sz="1600" b="1" dirty="0">
                <a:solidFill>
                  <a:schemeClr val="tx1"/>
                </a:solidFill>
                <a:latin typeface="HGPｺﾞｼｯｸE" panose="020B0900000000000000" pitchFamily="50" charset="-128"/>
                <a:ea typeface="HGPｺﾞｼｯｸE" panose="020B0900000000000000" pitchFamily="50" charset="-128"/>
              </a:rPr>
              <a:t>00</a:t>
            </a:r>
            <a:r>
              <a:rPr kumimoji="1" lang="ja-JP" altLang="en-US" sz="1600" b="1" dirty="0">
                <a:solidFill>
                  <a:schemeClr val="tx1"/>
                </a:solidFill>
                <a:latin typeface="HGPｺﾞｼｯｸE" panose="020B0900000000000000" pitchFamily="50" charset="-128"/>
                <a:ea typeface="HGPｺﾞｼｯｸE" panose="020B0900000000000000" pitchFamily="50" charset="-128"/>
              </a:rPr>
              <a:t>分</a:t>
            </a:r>
            <a:endParaRPr lang="en-US" altLang="ja-JP" sz="1600" b="1" dirty="0">
              <a:solidFill>
                <a:schemeClr val="tx1"/>
              </a:solidFill>
              <a:latin typeface="HGPｺﾞｼｯｸE" panose="020B0900000000000000" pitchFamily="50" charset="-128"/>
              <a:ea typeface="HGPｺﾞｼｯｸE" panose="020B0900000000000000" pitchFamily="50" charset="-128"/>
            </a:endParaRPr>
          </a:p>
          <a:p>
            <a:r>
              <a:rPr lang="en-US" altLang="ja-JP" sz="1600" dirty="0">
                <a:solidFill>
                  <a:schemeClr val="tx1"/>
                </a:solidFill>
                <a:latin typeface="HGPｺﾞｼｯｸE" panose="020B0900000000000000" pitchFamily="50" charset="-128"/>
                <a:ea typeface="HGPｺﾞｼｯｸE" panose="020B0900000000000000" pitchFamily="50" charset="-128"/>
              </a:rPr>
              <a:t>                        11</a:t>
            </a:r>
            <a:r>
              <a:rPr kumimoji="1" lang="ja-JP" altLang="en-US" sz="1600" dirty="0">
                <a:solidFill>
                  <a:schemeClr val="tx1"/>
                </a:solidFill>
                <a:latin typeface="HGPｺﾞｼｯｸE" panose="020B0900000000000000" pitchFamily="50" charset="-128"/>
                <a:ea typeface="HGPｺﾞｼｯｸE" panose="020B0900000000000000" pitchFamily="50" charset="-128"/>
              </a:rPr>
              <a:t>月</a:t>
            </a:r>
            <a:r>
              <a:rPr kumimoji="1" lang="en-US" altLang="ja-JP" sz="1600" dirty="0">
                <a:solidFill>
                  <a:schemeClr val="tx1"/>
                </a:solidFill>
                <a:latin typeface="HGPｺﾞｼｯｸE" panose="020B0900000000000000" pitchFamily="50" charset="-128"/>
                <a:ea typeface="HGPｺﾞｼｯｸE" panose="020B0900000000000000" pitchFamily="50" charset="-128"/>
              </a:rPr>
              <a:t>14</a:t>
            </a:r>
            <a:r>
              <a:rPr kumimoji="1" lang="ja-JP" altLang="en-US" sz="1600" dirty="0">
                <a:solidFill>
                  <a:schemeClr val="tx1"/>
                </a:solidFill>
                <a:latin typeface="HGPｺﾞｼｯｸE" panose="020B0900000000000000" pitchFamily="50" charset="-128"/>
                <a:ea typeface="HGPｺﾞｼｯｸE" panose="020B0900000000000000" pitchFamily="50" charset="-128"/>
              </a:rPr>
              <a:t>日（木）</a:t>
            </a:r>
            <a:r>
              <a:rPr lang="en-US" altLang="ja-JP" sz="1600" b="1" dirty="0">
                <a:solidFill>
                  <a:schemeClr val="tx1"/>
                </a:solidFill>
                <a:latin typeface="HGPｺﾞｼｯｸE" panose="020B0900000000000000" pitchFamily="50" charset="-128"/>
                <a:ea typeface="HGPｺﾞｼｯｸE" panose="020B0900000000000000" pitchFamily="50" charset="-128"/>
              </a:rPr>
              <a:t>14</a:t>
            </a:r>
            <a:r>
              <a:rPr lang="ja-JP" altLang="en-US" sz="1600" b="1" dirty="0">
                <a:solidFill>
                  <a:schemeClr val="tx1"/>
                </a:solidFill>
                <a:latin typeface="HGPｺﾞｼｯｸE" panose="020B0900000000000000" pitchFamily="50" charset="-128"/>
                <a:ea typeface="HGPｺﾞｼｯｸE" panose="020B0900000000000000" pitchFamily="50" charset="-128"/>
              </a:rPr>
              <a:t>時</a:t>
            </a:r>
            <a:r>
              <a:rPr lang="en-US" altLang="ja-JP" sz="1600" b="1" dirty="0">
                <a:solidFill>
                  <a:schemeClr val="tx1"/>
                </a:solidFill>
                <a:latin typeface="HGPｺﾞｼｯｸE" panose="020B0900000000000000" pitchFamily="50" charset="-128"/>
                <a:ea typeface="HGPｺﾞｼｯｸE" panose="020B0900000000000000" pitchFamily="50" charset="-128"/>
              </a:rPr>
              <a:t>00</a:t>
            </a:r>
            <a:r>
              <a:rPr lang="ja-JP" altLang="en-US" sz="1600" b="1" dirty="0">
                <a:solidFill>
                  <a:schemeClr val="tx1"/>
                </a:solidFill>
                <a:latin typeface="HGPｺﾞｼｯｸE" panose="020B0900000000000000" pitchFamily="50" charset="-128"/>
                <a:ea typeface="HGPｺﾞｼｯｸE" panose="020B0900000000000000" pitchFamily="50" charset="-128"/>
              </a:rPr>
              <a:t>分～</a:t>
            </a:r>
            <a:r>
              <a:rPr lang="en-US" altLang="ja-JP" sz="1600" b="1" dirty="0">
                <a:solidFill>
                  <a:schemeClr val="tx1"/>
                </a:solidFill>
                <a:latin typeface="HGPｺﾞｼｯｸE" panose="020B0900000000000000" pitchFamily="50" charset="-128"/>
                <a:ea typeface="HGPｺﾞｼｯｸE" panose="020B0900000000000000" pitchFamily="50" charset="-128"/>
              </a:rPr>
              <a:t>15</a:t>
            </a:r>
            <a:r>
              <a:rPr lang="ja-JP" altLang="en-US" sz="1600" b="1" dirty="0">
                <a:solidFill>
                  <a:schemeClr val="tx1"/>
                </a:solidFill>
                <a:latin typeface="HGPｺﾞｼｯｸE" panose="020B0900000000000000" pitchFamily="50" charset="-128"/>
                <a:ea typeface="HGPｺﾞｼｯｸE" panose="020B0900000000000000" pitchFamily="50" charset="-128"/>
              </a:rPr>
              <a:t>時</a:t>
            </a:r>
            <a:r>
              <a:rPr lang="en-US" altLang="ja-JP" sz="1600" b="1" dirty="0">
                <a:solidFill>
                  <a:schemeClr val="tx1"/>
                </a:solidFill>
                <a:latin typeface="HGPｺﾞｼｯｸE" panose="020B0900000000000000" pitchFamily="50" charset="-128"/>
                <a:ea typeface="HGPｺﾞｼｯｸE" panose="020B0900000000000000" pitchFamily="50" charset="-128"/>
              </a:rPr>
              <a:t>00</a:t>
            </a:r>
            <a:r>
              <a:rPr lang="ja-JP" altLang="en-US" sz="1600" b="1" dirty="0">
                <a:solidFill>
                  <a:schemeClr val="tx1"/>
                </a:solidFill>
                <a:latin typeface="HGPｺﾞｼｯｸE" panose="020B0900000000000000" pitchFamily="50" charset="-128"/>
                <a:ea typeface="HGPｺﾞｼｯｸE" panose="020B0900000000000000" pitchFamily="50" charset="-128"/>
              </a:rPr>
              <a:t>分</a:t>
            </a:r>
            <a:r>
              <a:rPr lang="ja-JP" altLang="en-US" sz="1600" dirty="0">
                <a:solidFill>
                  <a:schemeClr val="tx1"/>
                </a:solidFill>
                <a:latin typeface="HGPｺﾞｼｯｸE" panose="020B0900000000000000" pitchFamily="50" charset="-128"/>
                <a:ea typeface="HGPｺﾞｼｯｸE" panose="020B0900000000000000" pitchFamily="50" charset="-128"/>
              </a:rPr>
              <a:t>　</a:t>
            </a:r>
            <a:endParaRPr lang="en-US" altLang="ja-JP" sz="1600" dirty="0">
              <a:solidFill>
                <a:schemeClr val="tx1"/>
              </a:solidFill>
              <a:latin typeface="HGPｺﾞｼｯｸE" panose="020B0900000000000000" pitchFamily="50" charset="-128"/>
              <a:ea typeface="HGPｺﾞｼｯｸE" panose="020B0900000000000000" pitchFamily="50" charset="-128"/>
            </a:endParaRPr>
          </a:p>
          <a:p>
            <a:r>
              <a:rPr lang="ja-JP" altLang="en-US" sz="1600" dirty="0">
                <a:solidFill>
                  <a:schemeClr val="tx1"/>
                </a:solidFill>
                <a:latin typeface="HGPｺﾞｼｯｸE" panose="020B0900000000000000" pitchFamily="50" charset="-128"/>
                <a:ea typeface="HGPｺﾞｼｯｸE" panose="020B0900000000000000" pitchFamily="50" charset="-128"/>
              </a:rPr>
              <a:t>場　所  ： 本館　６階　講堂</a:t>
            </a:r>
            <a:endParaRPr lang="en-US" altLang="ja-JP" sz="1600" u="sng" dirty="0">
              <a:solidFill>
                <a:schemeClr val="tx1"/>
              </a:solidFill>
              <a:latin typeface="HGPｺﾞｼｯｸE" panose="020B0900000000000000" pitchFamily="50" charset="-128"/>
              <a:ea typeface="HGPｺﾞｼｯｸE" panose="020B0900000000000000" pitchFamily="50" charset="-128"/>
            </a:endParaRPr>
          </a:p>
          <a:p>
            <a:r>
              <a:rPr lang="ja-JP" altLang="en-US" sz="1600" dirty="0">
                <a:latin typeface="HGPｺﾞｼｯｸE" panose="020B0900000000000000" pitchFamily="50" charset="-128"/>
                <a:ea typeface="HGPｺﾞｼｯｸE" panose="020B0900000000000000" pitchFamily="50" charset="-128"/>
              </a:rPr>
              <a:t>講　師  ： 認知症看護　認定看護師</a:t>
            </a:r>
            <a:endParaRPr lang="en-US" altLang="ja-JP" sz="1600" dirty="0">
              <a:latin typeface="HGPｺﾞｼｯｸE" panose="020B0900000000000000" pitchFamily="50" charset="-128"/>
              <a:ea typeface="HGPｺﾞｼｯｸE" panose="020B0900000000000000" pitchFamily="50" charset="-128"/>
            </a:endParaRPr>
          </a:p>
          <a:p>
            <a:r>
              <a:rPr lang="ja-JP" altLang="en-US" sz="1600" dirty="0">
                <a:latin typeface="HGPｺﾞｼｯｸE" panose="020B0900000000000000" pitchFamily="50" charset="-128"/>
                <a:ea typeface="HGPｺﾞｼｯｸE" panose="020B0900000000000000" pitchFamily="50" charset="-128"/>
              </a:rPr>
              <a:t>　　　　　　 佐野　英津子</a:t>
            </a:r>
            <a:endParaRPr lang="en-US" altLang="ja-JP" sz="1600" dirty="0">
              <a:latin typeface="HGPｺﾞｼｯｸE" panose="020B0900000000000000" pitchFamily="50" charset="-128"/>
              <a:ea typeface="HGPｺﾞｼｯｸE" panose="020B0900000000000000" pitchFamily="50" charset="-128"/>
            </a:endParaRPr>
          </a:p>
          <a:p>
            <a:r>
              <a:rPr lang="ja-JP" altLang="en-US" sz="1600" dirty="0">
                <a:latin typeface="HGPｺﾞｼｯｸE" panose="020B0900000000000000" pitchFamily="50" charset="-128"/>
                <a:ea typeface="HGPｺﾞｼｯｸE" panose="020B0900000000000000" pitchFamily="50" charset="-128"/>
              </a:rPr>
              <a:t>人　数  ： 各日とも６０～７０人</a:t>
            </a:r>
            <a:endParaRPr lang="en-US" altLang="ja-JP" sz="1600" dirty="0">
              <a:latin typeface="HGPｺﾞｼｯｸE" panose="020B0900000000000000" pitchFamily="50" charset="-128"/>
              <a:ea typeface="HGPｺﾞｼｯｸE" panose="020B0900000000000000" pitchFamily="50" charset="-128"/>
            </a:endParaRPr>
          </a:p>
          <a:p>
            <a:r>
              <a:rPr kumimoji="1" lang="ja-JP" altLang="en-US" sz="1600" dirty="0">
                <a:latin typeface="HGPｺﾞｼｯｸE" panose="020B0900000000000000" pitchFamily="50" charset="-128"/>
                <a:ea typeface="HGPｺﾞｼｯｸE" panose="020B0900000000000000" pitchFamily="50" charset="-128"/>
              </a:rPr>
              <a:t>参加費 </a:t>
            </a:r>
            <a:r>
              <a:rPr lang="ja-JP" altLang="en-US" sz="1600" dirty="0">
                <a:latin typeface="HGPｺﾞｼｯｸE" panose="020B0900000000000000" pitchFamily="50" charset="-128"/>
                <a:ea typeface="HGPｺﾞｼｯｸE" panose="020B0900000000000000" pitchFamily="50" charset="-128"/>
              </a:rPr>
              <a:t>： </a:t>
            </a:r>
            <a:r>
              <a:rPr kumimoji="1" lang="ja-JP" altLang="en-US" sz="1600" dirty="0">
                <a:latin typeface="HGPｺﾞｼｯｸE" panose="020B0900000000000000" pitchFamily="50" charset="-128"/>
                <a:ea typeface="HGPｺﾞｼｯｸE" panose="020B0900000000000000" pitchFamily="50" charset="-128"/>
              </a:rPr>
              <a:t>無料</a:t>
            </a:r>
            <a:endParaRPr kumimoji="1" lang="en-US" altLang="ja-JP" sz="1600" dirty="0">
              <a:latin typeface="HGPｺﾞｼｯｸE" panose="020B0900000000000000" pitchFamily="50" charset="-128"/>
              <a:ea typeface="HGPｺﾞｼｯｸE" panose="020B0900000000000000" pitchFamily="50" charset="-128"/>
            </a:endParaRPr>
          </a:p>
          <a:p>
            <a:endParaRPr kumimoji="1" lang="en-US" altLang="ja-JP" sz="1600" b="1" dirty="0">
              <a:latin typeface="HGPｺﾞｼｯｸE" panose="020B0900000000000000" pitchFamily="50" charset="-128"/>
              <a:ea typeface="HGPｺﾞｼｯｸE" panose="020B0900000000000000" pitchFamily="50" charset="-128"/>
            </a:endParaRPr>
          </a:p>
          <a:p>
            <a:r>
              <a:rPr lang="ja-JP" altLang="en-US" sz="1600" dirty="0">
                <a:latin typeface="HGPｺﾞｼｯｸE" panose="020B0900000000000000" pitchFamily="50" charset="-128"/>
                <a:ea typeface="HGPｺﾞｼｯｸE" panose="020B0900000000000000" pitchFamily="50" charset="-128"/>
              </a:rPr>
              <a:t>＊両日とも内容は同じです。どちらかにご参加ください。</a:t>
            </a:r>
            <a:endParaRPr lang="en-US" altLang="ja-JP" sz="1600" dirty="0">
              <a:latin typeface="HGPｺﾞｼｯｸE" panose="020B0900000000000000" pitchFamily="50" charset="-128"/>
              <a:ea typeface="HGPｺﾞｼｯｸE" panose="020B0900000000000000" pitchFamily="50" charset="-128"/>
            </a:endParaRPr>
          </a:p>
          <a:p>
            <a:r>
              <a:rPr kumimoji="1" lang="ja-JP" altLang="en-US" sz="1600" dirty="0">
                <a:latin typeface="HGPｺﾞｼｯｸE" panose="020B0900000000000000" pitchFamily="50" charset="-128"/>
                <a:ea typeface="HGPｺﾞｼｯｸE" panose="020B0900000000000000" pitchFamily="50" charset="-128"/>
              </a:rPr>
              <a:t>＊準備の都合上、</a:t>
            </a:r>
            <a:r>
              <a:rPr kumimoji="1" lang="en-US" altLang="ja-JP" sz="1600" b="1" u="sng" dirty="0">
                <a:solidFill>
                  <a:srgbClr val="FF0000"/>
                </a:solidFill>
                <a:latin typeface="HGPｺﾞｼｯｸE" panose="020B0900000000000000" pitchFamily="50" charset="-128"/>
                <a:ea typeface="HGPｺﾞｼｯｸE" panose="020B0900000000000000" pitchFamily="50" charset="-128"/>
              </a:rPr>
              <a:t>11</a:t>
            </a:r>
            <a:r>
              <a:rPr kumimoji="1" lang="ja-JP" altLang="en-US" sz="1600" b="1" u="sng" dirty="0">
                <a:solidFill>
                  <a:srgbClr val="FF0000"/>
                </a:solidFill>
                <a:latin typeface="HGPｺﾞｼｯｸE" panose="020B0900000000000000" pitchFamily="50" charset="-128"/>
                <a:ea typeface="HGPｺﾞｼｯｸE" panose="020B0900000000000000" pitchFamily="50" charset="-128"/>
              </a:rPr>
              <a:t>月</a:t>
            </a:r>
            <a:r>
              <a:rPr kumimoji="1" lang="en-US" altLang="ja-JP" sz="1600" b="1" u="sng" dirty="0">
                <a:solidFill>
                  <a:srgbClr val="FF0000"/>
                </a:solidFill>
                <a:latin typeface="HGPｺﾞｼｯｸE" panose="020B0900000000000000" pitchFamily="50" charset="-128"/>
                <a:ea typeface="HGPｺﾞｼｯｸE" panose="020B0900000000000000" pitchFamily="50" charset="-128"/>
              </a:rPr>
              <a:t>6</a:t>
            </a:r>
            <a:r>
              <a:rPr lang="ja-JP" altLang="en-US" sz="1600" b="1" u="sng" dirty="0">
                <a:solidFill>
                  <a:srgbClr val="FF0000"/>
                </a:solidFill>
                <a:latin typeface="HGPｺﾞｼｯｸE" panose="020B0900000000000000" pitchFamily="50" charset="-128"/>
                <a:ea typeface="HGPｺﾞｼｯｸE" panose="020B0900000000000000" pitchFamily="50" charset="-128"/>
              </a:rPr>
              <a:t>日（水）</a:t>
            </a:r>
            <a:r>
              <a:rPr lang="ja-JP" altLang="en-US" sz="1600" dirty="0">
                <a:latin typeface="HGPｺﾞｼｯｸE" panose="020B0900000000000000" pitchFamily="50" charset="-128"/>
                <a:ea typeface="HGPｺﾞｼｯｸE" panose="020B0900000000000000" pitchFamily="50" charset="-128"/>
              </a:rPr>
              <a:t>までに</a:t>
            </a:r>
            <a:r>
              <a:rPr lang="en-US" altLang="ja-JP" sz="1600" dirty="0">
                <a:latin typeface="HGPｺﾞｼｯｸE" panose="020B0900000000000000" pitchFamily="50" charset="-128"/>
                <a:ea typeface="HGPｺﾞｼｯｸE" panose="020B0900000000000000" pitchFamily="50" charset="-128"/>
              </a:rPr>
              <a:t>FAX</a:t>
            </a:r>
            <a:r>
              <a:rPr lang="ja-JP" altLang="en-US" sz="1600" dirty="0">
                <a:latin typeface="HGPｺﾞｼｯｸE" panose="020B0900000000000000" pitchFamily="50" charset="-128"/>
                <a:ea typeface="HGPｺﾞｼｯｸE" panose="020B0900000000000000" pitchFamily="50" charset="-128"/>
              </a:rPr>
              <a:t>で申し込み</a:t>
            </a:r>
            <a:endParaRPr lang="en-US" altLang="ja-JP" sz="1600" dirty="0">
              <a:latin typeface="HGPｺﾞｼｯｸE" panose="020B0900000000000000" pitchFamily="50" charset="-128"/>
              <a:ea typeface="HGPｺﾞｼｯｸE" panose="020B0900000000000000" pitchFamily="50" charset="-128"/>
            </a:endParaRPr>
          </a:p>
          <a:p>
            <a:r>
              <a:rPr lang="ja-JP" altLang="en-US" sz="1600" dirty="0">
                <a:latin typeface="HGPｺﾞｼｯｸE" panose="020B0900000000000000" pitchFamily="50" charset="-128"/>
                <a:ea typeface="HGPｺﾞｼｯｸE" panose="020B0900000000000000" pitchFamily="50" charset="-128"/>
              </a:rPr>
              <a:t>　 をお願い致します。</a:t>
            </a:r>
            <a:endParaRPr lang="ja-JP" altLang="en-US" sz="1600" b="1" dirty="0">
              <a:latin typeface="HGPｺﾞｼｯｸE" panose="020B0900000000000000" pitchFamily="50" charset="-128"/>
              <a:ea typeface="HGPｺﾞｼｯｸE" panose="020B0900000000000000" pitchFamily="50" charset="-128"/>
            </a:endParaRPr>
          </a:p>
          <a:p>
            <a:r>
              <a:rPr kumimoji="1" lang="ja-JP" altLang="en-US" sz="1600" b="1" dirty="0">
                <a:latin typeface="HGPｺﾞｼｯｸE" panose="020B0900000000000000" pitchFamily="50" charset="-128"/>
                <a:ea typeface="HGPｺﾞｼｯｸE" panose="020B0900000000000000" pitchFamily="50" charset="-128"/>
              </a:rPr>
              <a:t>＊</a:t>
            </a:r>
            <a:r>
              <a:rPr kumimoji="1" lang="ja-JP" altLang="en-US" sz="1600" dirty="0">
                <a:latin typeface="HGPｺﾞｼｯｸE" panose="020B0900000000000000" pitchFamily="50" charset="-128"/>
                <a:ea typeface="HGPｺﾞｼｯｸE" panose="020B0900000000000000" pitchFamily="50" charset="-128"/>
              </a:rPr>
              <a:t>申し込み後、ご都合が悪くなられた場合は下記まで</a:t>
            </a:r>
            <a:endParaRPr kumimoji="1" lang="en-US" altLang="ja-JP" sz="1600" dirty="0">
              <a:latin typeface="HGPｺﾞｼｯｸE" panose="020B0900000000000000" pitchFamily="50" charset="-128"/>
              <a:ea typeface="HGPｺﾞｼｯｸE" panose="020B0900000000000000" pitchFamily="50" charset="-128"/>
            </a:endParaRPr>
          </a:p>
          <a:p>
            <a:r>
              <a:rPr lang="ja-JP" altLang="en-US" sz="1600" dirty="0">
                <a:latin typeface="HGPｺﾞｼｯｸE" panose="020B0900000000000000" pitchFamily="50" charset="-128"/>
                <a:ea typeface="HGPｺﾞｼｯｸE" panose="020B0900000000000000" pitchFamily="50" charset="-128"/>
              </a:rPr>
              <a:t>　　　　　　　　　　　　　　　　　　　　       　　ご連絡をお願い致します。</a:t>
            </a:r>
            <a:endParaRPr lang="en-US" altLang="ja-JP" sz="1600" dirty="0">
              <a:latin typeface="HGPｺﾞｼｯｸE" panose="020B0900000000000000" pitchFamily="50" charset="-128"/>
              <a:ea typeface="HGPｺﾞｼｯｸE" panose="020B0900000000000000" pitchFamily="50" charset="-128"/>
            </a:endParaRPr>
          </a:p>
          <a:p>
            <a:r>
              <a:rPr lang="ja-JP" altLang="en-US" sz="1600" dirty="0">
                <a:latin typeface="HGPｺﾞｼｯｸE" panose="020B0900000000000000" pitchFamily="50" charset="-128"/>
                <a:ea typeface="HGPｺﾞｼｯｸE" panose="020B0900000000000000" pitchFamily="50" charset="-128"/>
              </a:rPr>
              <a:t>　　　</a:t>
            </a:r>
            <a:endParaRPr kumimoji="1" lang="en-US" altLang="ja-JP" sz="1600" dirty="0">
              <a:latin typeface="HGPｺﾞｼｯｸE" panose="020B0900000000000000" pitchFamily="50" charset="-128"/>
              <a:ea typeface="HGPｺﾞｼｯｸE" panose="020B0900000000000000" pitchFamily="50" charset="-128"/>
            </a:endParaRPr>
          </a:p>
        </p:txBody>
      </p:sp>
      <p:sp>
        <p:nvSpPr>
          <p:cNvPr id="6" name="テキスト ボックス 5"/>
          <p:cNvSpPr txBox="1"/>
          <p:nvPr/>
        </p:nvSpPr>
        <p:spPr>
          <a:xfrm>
            <a:off x="3950590" y="9337031"/>
            <a:ext cx="3348371" cy="1169551"/>
          </a:xfrm>
          <a:prstGeom prst="rect">
            <a:avLst/>
          </a:prstGeom>
          <a:noFill/>
        </p:spPr>
        <p:txBody>
          <a:bodyPr wrap="square" rtlCol="0">
            <a:spAutoFit/>
          </a:bodyPr>
          <a:lstStyle/>
          <a:p>
            <a:r>
              <a:rPr lang="ja-JP" altLang="en-US" sz="1400" dirty="0">
                <a:latin typeface="HGP創英角ﾎﾟｯﾌﾟ体" panose="040B0A00000000000000" pitchFamily="50" charset="-128"/>
                <a:ea typeface="HGP創英角ﾎﾟｯﾌﾟ体" panose="040B0A00000000000000" pitchFamily="50" charset="-128"/>
              </a:rPr>
              <a:t>　　　　　　　　　　　　お問い合わせ　</a:t>
            </a:r>
            <a:endParaRPr lang="en-US" altLang="ja-JP" sz="1400" dirty="0">
              <a:latin typeface="HGP創英角ﾎﾟｯﾌﾟ体" panose="040B0A00000000000000" pitchFamily="50" charset="-128"/>
              <a:ea typeface="HGP創英角ﾎﾟｯﾌﾟ体" panose="040B0A00000000000000" pitchFamily="50" charset="-128"/>
            </a:endParaRPr>
          </a:p>
          <a:p>
            <a:pPr algn="r"/>
            <a:r>
              <a:rPr lang="ja-JP" altLang="en-US" sz="1400" dirty="0">
                <a:latin typeface="HGP創英角ﾎﾟｯﾌﾟ体" panose="040B0A00000000000000" pitchFamily="50" charset="-128"/>
                <a:ea typeface="HGP創英角ﾎﾟｯﾌﾟ体" panose="040B0A00000000000000" pitchFamily="50" charset="-128"/>
              </a:rPr>
              <a:t>松江赤十字病院　入退院支援室まで</a:t>
            </a:r>
            <a:endParaRPr lang="en-US" altLang="ja-JP" sz="1400" dirty="0">
              <a:latin typeface="HGP創英角ﾎﾟｯﾌﾟ体" panose="040B0A00000000000000" pitchFamily="50" charset="-128"/>
              <a:ea typeface="HGP創英角ﾎﾟｯﾌﾟ体" panose="040B0A00000000000000" pitchFamily="50" charset="-128"/>
            </a:endParaRPr>
          </a:p>
          <a:p>
            <a:pPr algn="ctr"/>
            <a:r>
              <a:rPr lang="ja-JP" altLang="en-US" sz="1400" dirty="0">
                <a:latin typeface="HGP創英角ﾎﾟｯﾌﾟ体" panose="040B0A00000000000000" pitchFamily="50" charset="-128"/>
                <a:ea typeface="HGP創英角ﾎﾟｯﾌﾟ体" panose="040B0A00000000000000" pitchFamily="50" charset="-128"/>
              </a:rPr>
              <a:t>　　　　　　　　　　　　　　　　　　　　　　　　　　　　　　　　　　　　　　</a:t>
            </a:r>
            <a:r>
              <a:rPr lang="en-US" altLang="ja-JP" sz="1400" dirty="0">
                <a:latin typeface="HGP創英角ﾎﾟｯﾌﾟ体" panose="040B0A00000000000000" pitchFamily="50" charset="-128"/>
                <a:ea typeface="HGP創英角ﾎﾟｯﾌﾟ体" panose="040B0A00000000000000" pitchFamily="50" charset="-128"/>
              </a:rPr>
              <a:t>TEL</a:t>
            </a:r>
            <a:r>
              <a:rPr lang="ja-JP" altLang="en-US" sz="1400" dirty="0">
                <a:latin typeface="HGP創英角ﾎﾟｯﾌﾟ体" panose="040B0A00000000000000" pitchFamily="50" charset="-128"/>
                <a:ea typeface="HGP創英角ﾎﾟｯﾌﾟ体" panose="040B0A00000000000000" pitchFamily="50" charset="-128"/>
              </a:rPr>
              <a:t>　</a:t>
            </a:r>
            <a:r>
              <a:rPr lang="en-US" altLang="ja-JP" sz="1400" dirty="0">
                <a:latin typeface="HGP創英角ﾎﾟｯﾌﾟ体" panose="040B0A00000000000000" pitchFamily="50" charset="-128"/>
                <a:ea typeface="HGP創英角ﾎﾟｯﾌﾟ体" panose="040B0A00000000000000" pitchFamily="50" charset="-128"/>
              </a:rPr>
              <a:t>0852-61-9352</a:t>
            </a:r>
          </a:p>
          <a:p>
            <a:pPr algn="ctr"/>
            <a:r>
              <a:rPr lang="en-US" altLang="ja-JP" sz="1400" dirty="0">
                <a:latin typeface="HGP創英角ﾎﾟｯﾌﾟ体" panose="040B0A00000000000000" pitchFamily="50" charset="-128"/>
                <a:ea typeface="HGP創英角ﾎﾟｯﾌﾟ体" panose="040B0A00000000000000" pitchFamily="50" charset="-128"/>
              </a:rPr>
              <a:t>FAX</a:t>
            </a:r>
            <a:r>
              <a:rPr lang="ja-JP" altLang="en-US" sz="1400" dirty="0">
                <a:latin typeface="HGP創英角ﾎﾟｯﾌﾟ体" panose="040B0A00000000000000" pitchFamily="50" charset="-128"/>
                <a:ea typeface="HGP創英角ﾎﾟｯﾌﾟ体" panose="040B0A00000000000000" pitchFamily="50" charset="-128"/>
              </a:rPr>
              <a:t>  </a:t>
            </a:r>
            <a:r>
              <a:rPr lang="en-US" altLang="ja-JP" sz="1400" dirty="0">
                <a:latin typeface="HGP創英角ﾎﾟｯﾌﾟ体" panose="040B0A00000000000000" pitchFamily="50" charset="-128"/>
                <a:ea typeface="HGP創英角ﾎﾟｯﾌﾟ体" panose="040B0A00000000000000" pitchFamily="50" charset="-128"/>
              </a:rPr>
              <a:t>0852-24-3296</a:t>
            </a:r>
            <a:r>
              <a:rPr lang="ja-JP" altLang="en-US" sz="1400" dirty="0">
                <a:latin typeface="HGP創英角ﾎﾟｯﾌﾟ体" panose="040B0A00000000000000" pitchFamily="50" charset="-128"/>
                <a:ea typeface="HGP創英角ﾎﾟｯﾌﾟ体" panose="040B0A00000000000000" pitchFamily="50" charset="-128"/>
              </a:rPr>
              <a:t>　</a:t>
            </a:r>
            <a:endParaRPr kumimoji="1" lang="ja-JP" altLang="en-US" sz="1400" dirty="0"/>
          </a:p>
        </p:txBody>
      </p:sp>
      <p:sp>
        <p:nvSpPr>
          <p:cNvPr id="62" name="正方形/長方形 61"/>
          <p:cNvSpPr/>
          <p:nvPr/>
        </p:nvSpPr>
        <p:spPr>
          <a:xfrm>
            <a:off x="5328089" y="4388207"/>
            <a:ext cx="1904002" cy="12587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HG丸ｺﾞｼｯｸM-PRO" panose="020F0600000000000000" pitchFamily="50" charset="-128"/>
              <a:ea typeface="HG丸ｺﾞｼｯｸM-PRO" panose="020F0600000000000000" pitchFamily="50" charset="-128"/>
            </a:endParaRPr>
          </a:p>
        </p:txBody>
      </p:sp>
      <p:sp>
        <p:nvSpPr>
          <p:cNvPr id="74" name="下矢印 73"/>
          <p:cNvSpPr/>
          <p:nvPr/>
        </p:nvSpPr>
        <p:spPr>
          <a:xfrm>
            <a:off x="6155881" y="5732695"/>
            <a:ext cx="318073" cy="265060"/>
          </a:xfrm>
          <a:prstGeom prst="downArrow">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5530432" y="4423482"/>
            <a:ext cx="1598570" cy="1200329"/>
          </a:xfrm>
          <a:prstGeom prst="rect">
            <a:avLst/>
          </a:prstGeom>
          <a:noFill/>
        </p:spPr>
        <p:txBody>
          <a:bodyPr wrap="square" rtlCol="0">
            <a:spAutoFit/>
          </a:bodyPr>
          <a:lstStyle/>
          <a:p>
            <a:r>
              <a:rPr lang="ja-JP" altLang="en-US" sz="1200" dirty="0">
                <a:latin typeface="HGPｺﾞｼｯｸE" panose="020B0900000000000000" pitchFamily="50" charset="-128"/>
                <a:ea typeface="HGPｺﾞｼｯｸE" panose="020B0900000000000000" pitchFamily="50" charset="-128"/>
              </a:rPr>
              <a:t>正面玄関ではなく、</a:t>
            </a:r>
            <a:endParaRPr lang="en-US" altLang="ja-JP" sz="1200" dirty="0">
              <a:latin typeface="HGPｺﾞｼｯｸE" panose="020B0900000000000000" pitchFamily="50" charset="-128"/>
              <a:ea typeface="HGPｺﾞｼｯｸE" panose="020B0900000000000000" pitchFamily="50" charset="-128"/>
            </a:endParaRPr>
          </a:p>
          <a:p>
            <a:r>
              <a:rPr lang="ja-JP" altLang="en-US" sz="1200" u="sng" dirty="0">
                <a:solidFill>
                  <a:srgbClr val="FF0000"/>
                </a:solidFill>
                <a:latin typeface="HGPｺﾞｼｯｸE" panose="020B0900000000000000" pitchFamily="50" charset="-128"/>
                <a:ea typeface="HGPｺﾞｼｯｸE" panose="020B0900000000000000" pitchFamily="50" charset="-128"/>
              </a:rPr>
              <a:t>救急外来の入口</a:t>
            </a:r>
            <a:r>
              <a:rPr lang="ja-JP" altLang="en-US" sz="1200" dirty="0">
                <a:latin typeface="HGPｺﾞｼｯｸE" panose="020B0900000000000000" pitchFamily="50" charset="-128"/>
                <a:ea typeface="HGPｺﾞｼｯｸE" panose="020B0900000000000000" pitchFamily="50" charset="-128"/>
              </a:rPr>
              <a:t>よりお入りいただきまして</a:t>
            </a:r>
            <a:r>
              <a:rPr lang="ja-JP" altLang="en-US" sz="1200" dirty="0">
                <a:solidFill>
                  <a:schemeClr val="tx2"/>
                </a:solidFill>
                <a:latin typeface="HGPｺﾞｼｯｸE" panose="020B0900000000000000" pitchFamily="50" charset="-128"/>
                <a:ea typeface="HGPｺﾞｼｯｸE" panose="020B0900000000000000" pitchFamily="50" charset="-128"/>
              </a:rPr>
              <a:t>本館のエレベーター</a:t>
            </a:r>
            <a:r>
              <a:rPr lang="ja-JP" altLang="en-US" sz="1200" dirty="0">
                <a:latin typeface="HGPｺﾞｼｯｸE" panose="020B0900000000000000" pitchFamily="50" charset="-128"/>
                <a:ea typeface="HGPｺﾞｼｯｸE" panose="020B0900000000000000" pitchFamily="50" charset="-128"/>
              </a:rPr>
              <a:t>で６階にお上がり</a:t>
            </a:r>
            <a:endParaRPr lang="en-US" altLang="ja-JP" sz="1200" dirty="0">
              <a:latin typeface="HGPｺﾞｼｯｸE" panose="020B0900000000000000" pitchFamily="50" charset="-128"/>
              <a:ea typeface="HGPｺﾞｼｯｸE" panose="020B0900000000000000" pitchFamily="50" charset="-128"/>
            </a:endParaRPr>
          </a:p>
          <a:p>
            <a:r>
              <a:rPr lang="ja-JP" altLang="en-US" sz="1200" dirty="0">
                <a:latin typeface="HGPｺﾞｼｯｸE" panose="020B0900000000000000" pitchFamily="50" charset="-128"/>
                <a:ea typeface="HGPｺﾞｼｯｸE" panose="020B0900000000000000" pitchFamily="50" charset="-128"/>
              </a:rPr>
              <a:t>下さい。</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27" name="テキスト ボックス 26"/>
          <p:cNvSpPr txBox="1"/>
          <p:nvPr/>
        </p:nvSpPr>
        <p:spPr>
          <a:xfrm>
            <a:off x="375817" y="2401892"/>
            <a:ext cx="6778893" cy="2031325"/>
          </a:xfrm>
          <a:prstGeom prst="rect">
            <a:avLst/>
          </a:prstGeom>
          <a:noFill/>
        </p:spPr>
        <p:txBody>
          <a:bodyPr wrap="square" rtlCol="0">
            <a:spAutoFit/>
          </a:bodyPr>
          <a:lstStyle/>
          <a:p>
            <a:r>
              <a:rPr lang="ja-JP" altLang="en-US" sz="1400" dirty="0">
                <a:latin typeface="HGPｺﾞｼｯｸE" panose="020B0900000000000000" pitchFamily="50" charset="-128"/>
                <a:ea typeface="HGPｺﾞｼｯｸE" panose="020B0900000000000000" pitchFamily="50" charset="-128"/>
              </a:rPr>
              <a:t>　秋晴れにうろこ雲が流れる頃となりました。皆様お変わりなくお過ごしでしょうか。</a:t>
            </a:r>
            <a:r>
              <a:rPr lang="en-US" altLang="ja-JP" sz="1400" dirty="0">
                <a:latin typeface="HGPｺﾞｼｯｸE" panose="020B0900000000000000" pitchFamily="50" charset="-128"/>
                <a:ea typeface="HGPｺﾞｼｯｸE" panose="020B0900000000000000" pitchFamily="50" charset="-128"/>
              </a:rPr>
              <a:t>8</a:t>
            </a:r>
            <a:r>
              <a:rPr lang="ja-JP" altLang="en-US" sz="1400" dirty="0">
                <a:latin typeface="HGPｺﾞｼｯｸE" panose="020B0900000000000000" pitchFamily="50" charset="-128"/>
                <a:ea typeface="HGPｺﾞｼｯｸE" panose="020B0900000000000000" pitchFamily="50" charset="-128"/>
              </a:rPr>
              <a:t>月に「皮膚をみる」のテーマで勉強会を開催し、皮膚損傷の要因分析の方法や、様々なツールを用いて評価をおこなう方法について詳しく学ぶことができました。多数のご参加ありがとうございました。さて、</a:t>
            </a:r>
            <a:r>
              <a:rPr lang="en-US" altLang="ja-JP" sz="1400" dirty="0">
                <a:latin typeface="HGPｺﾞｼｯｸE" panose="020B0900000000000000" pitchFamily="50" charset="-128"/>
                <a:ea typeface="HGPｺﾞｼｯｸE" panose="020B0900000000000000" pitchFamily="50" charset="-128"/>
              </a:rPr>
              <a:t>11</a:t>
            </a:r>
            <a:r>
              <a:rPr lang="ja-JP" altLang="en-US" sz="1400" dirty="0">
                <a:latin typeface="HGPｺﾞｼｯｸE" panose="020B0900000000000000" pitchFamily="50" charset="-128"/>
                <a:ea typeface="HGPｺﾞｼｯｸE" panose="020B0900000000000000" pitchFamily="50" charset="-128"/>
              </a:rPr>
              <a:t>月の勉強会のテーマは「認知症の方の行動心理症状を考える～困りごとを共有してこれからの支援に役立てよう～」です。近年の当勉強会のアンケートで多数ご要望をいただいたテーマです。認知症患者さんのよりよい対応</a:t>
            </a:r>
            <a:r>
              <a:rPr kumimoji="1" lang="ja-JP" altLang="en-US" sz="1400" dirty="0">
                <a:solidFill>
                  <a:schemeClr val="tx1"/>
                </a:solidFill>
                <a:latin typeface="HGPｺﾞｼｯｸE" panose="020B0900000000000000" pitchFamily="50" charset="-128"/>
                <a:ea typeface="HGPｺﾞｼｯｸE" panose="020B0900000000000000" pitchFamily="50" charset="-128"/>
              </a:rPr>
              <a:t>について</a:t>
            </a:r>
            <a:r>
              <a:rPr lang="ja-JP" altLang="en-US" sz="1400" dirty="0">
                <a:latin typeface="HGPｺﾞｼｯｸE" panose="020B0900000000000000" pitchFamily="50" charset="-128"/>
                <a:ea typeface="HGPｺﾞｼｯｸE" panose="020B0900000000000000" pitchFamily="50" charset="-128"/>
              </a:rPr>
              <a:t>地域の皆様とともに</a:t>
            </a:r>
            <a:r>
              <a:rPr kumimoji="1" lang="ja-JP" altLang="en-US" sz="1400" dirty="0">
                <a:solidFill>
                  <a:schemeClr val="tx1"/>
                </a:solidFill>
                <a:latin typeface="HGPｺﾞｼｯｸE" panose="020B0900000000000000" pitchFamily="50" charset="-128"/>
                <a:ea typeface="HGPｺﾞｼｯｸE" panose="020B0900000000000000" pitchFamily="50" charset="-128"/>
              </a:rPr>
              <a:t>考える勉強会にしたいと思います。</a:t>
            </a:r>
            <a:r>
              <a:rPr lang="ja-JP" altLang="en-US" sz="1400" dirty="0">
                <a:latin typeface="HGPｺﾞｼｯｸE" panose="020B0900000000000000" pitchFamily="50" charset="-128"/>
                <a:ea typeface="HGPｺﾞｼｯｸE" panose="020B0900000000000000" pitchFamily="50" charset="-128"/>
              </a:rPr>
              <a:t>たくさんのご参加お待ちしております。日頃、対応困難な事例や質問等ありましたら、申し込み用紙に記載していただきますようお願い致します。</a:t>
            </a:r>
            <a:endParaRPr lang="en-US" altLang="ja-JP" sz="1400" dirty="0">
              <a:latin typeface="HGPｺﾞｼｯｸE" panose="020B0900000000000000" pitchFamily="50" charset="-128"/>
              <a:ea typeface="HGPｺﾞｼｯｸE" panose="020B0900000000000000" pitchFamily="50" charset="-128"/>
            </a:endParaRPr>
          </a:p>
        </p:txBody>
      </p:sp>
      <p:sp>
        <p:nvSpPr>
          <p:cNvPr id="13" name="テキスト ボックス 12">
            <a:extLst>
              <a:ext uri="{FF2B5EF4-FFF2-40B4-BE49-F238E27FC236}">
                <a16:creationId xmlns:a16="http://schemas.microsoft.com/office/drawing/2014/main" id="{EB7D403B-B6AC-4968-AD7A-7F2512A98935}"/>
              </a:ext>
            </a:extLst>
          </p:cNvPr>
          <p:cNvSpPr txBox="1"/>
          <p:nvPr/>
        </p:nvSpPr>
        <p:spPr>
          <a:xfrm>
            <a:off x="4048593" y="8346177"/>
            <a:ext cx="3116782" cy="923330"/>
          </a:xfrm>
          <a:prstGeom prst="rect">
            <a:avLst/>
          </a:prstGeom>
          <a:noFill/>
        </p:spPr>
        <p:txBody>
          <a:bodyPr wrap="square" rtlCol="0">
            <a:spAutoFit/>
          </a:bodyPr>
          <a:lstStyle/>
          <a:p>
            <a:r>
              <a:rPr kumimoji="1" lang="ja-JP" altLang="en-US" dirty="0"/>
              <a:t>　</a:t>
            </a:r>
            <a:r>
              <a:rPr kumimoji="1" lang="en-US" altLang="ja-JP" dirty="0"/>
              <a:t>【</a:t>
            </a:r>
            <a:r>
              <a:rPr kumimoji="1" lang="ja-JP" altLang="en-US" b="1" dirty="0">
                <a:solidFill>
                  <a:srgbClr val="7030A0"/>
                </a:solidFill>
                <a:latin typeface="HGPｺﾞｼｯｸE" panose="020B0900000000000000" pitchFamily="50" charset="-128"/>
                <a:ea typeface="HGPｺﾞｼｯｸE" panose="020B0900000000000000" pitchFamily="50" charset="-128"/>
              </a:rPr>
              <a:t>令和</a:t>
            </a:r>
            <a:r>
              <a:rPr lang="ja-JP" altLang="en-US" b="1" dirty="0">
                <a:solidFill>
                  <a:srgbClr val="7030A0"/>
                </a:solidFill>
                <a:latin typeface="HGPｺﾞｼｯｸE" panose="020B0900000000000000" pitchFamily="50" charset="-128"/>
                <a:ea typeface="HGPｺﾞｼｯｸE" panose="020B0900000000000000" pitchFamily="50" charset="-128"/>
              </a:rPr>
              <a:t>６</a:t>
            </a:r>
            <a:r>
              <a:rPr kumimoji="1" lang="ja-JP" altLang="en-US" b="1" dirty="0">
                <a:solidFill>
                  <a:srgbClr val="7030A0"/>
                </a:solidFill>
                <a:latin typeface="HGPｺﾞｼｯｸE" panose="020B0900000000000000" pitchFamily="50" charset="-128"/>
                <a:ea typeface="HGPｺﾞｼｯｸE" panose="020B0900000000000000" pitchFamily="50" charset="-128"/>
              </a:rPr>
              <a:t>年度　勉強会予定</a:t>
            </a:r>
            <a:r>
              <a:rPr kumimoji="1" lang="en-US" altLang="ja-JP" dirty="0">
                <a:latin typeface="HGPｺﾞｼｯｸE" panose="020B0900000000000000" pitchFamily="50" charset="-128"/>
                <a:ea typeface="HGPｺﾞｼｯｸE" panose="020B0900000000000000" pitchFamily="50" charset="-128"/>
              </a:rPr>
              <a:t>】</a:t>
            </a:r>
          </a:p>
          <a:p>
            <a:r>
              <a:rPr lang="ja-JP" altLang="en-US" dirty="0">
                <a:latin typeface="HGPｺﾞｼｯｸE" panose="020B0900000000000000" pitchFamily="50" charset="-128"/>
                <a:ea typeface="HGPｺﾞｼｯｸE" panose="020B0900000000000000" pitchFamily="50" charset="-128"/>
              </a:rPr>
              <a:t>　</a:t>
            </a:r>
            <a:r>
              <a:rPr kumimoji="1" lang="ja-JP" altLang="en-US" dirty="0">
                <a:latin typeface="HGPｺﾞｼｯｸE" panose="020B0900000000000000" pitchFamily="50" charset="-128"/>
                <a:ea typeface="HGPｺﾞｼｯｸE" panose="020B0900000000000000" pitchFamily="50" charset="-128"/>
              </a:rPr>
              <a:t>　★令和７年２月１９日（水）</a:t>
            </a:r>
            <a:endParaRPr kumimoji="1" lang="en-US" altLang="ja-JP" dirty="0">
              <a:latin typeface="HGPｺﾞｼｯｸE" panose="020B0900000000000000" pitchFamily="50" charset="-128"/>
              <a:ea typeface="HGPｺﾞｼｯｸE" panose="020B0900000000000000" pitchFamily="50" charset="-128"/>
            </a:endParaRPr>
          </a:p>
          <a:p>
            <a:r>
              <a:rPr lang="ja-JP" altLang="en-US" dirty="0">
                <a:latin typeface="HGPｺﾞｼｯｸE" panose="020B0900000000000000" pitchFamily="50" charset="-128"/>
                <a:ea typeface="HGPｺﾞｼｯｸE" panose="020B0900000000000000" pitchFamily="50" charset="-128"/>
              </a:rPr>
              <a:t>　　　　　　　　　　 </a:t>
            </a:r>
            <a:r>
              <a:rPr kumimoji="1" lang="ja-JP" altLang="en-US" dirty="0">
                <a:latin typeface="HGPｺﾞｼｯｸE" panose="020B0900000000000000" pitchFamily="50" charset="-128"/>
                <a:ea typeface="HGPｺﾞｼｯｸE" panose="020B0900000000000000" pitchFamily="50" charset="-128"/>
              </a:rPr>
              <a:t>　２０日（木）</a:t>
            </a:r>
          </a:p>
        </p:txBody>
      </p:sp>
      <p:grpSp>
        <p:nvGrpSpPr>
          <p:cNvPr id="95" name="グループ化 94">
            <a:extLst>
              <a:ext uri="{FF2B5EF4-FFF2-40B4-BE49-F238E27FC236}">
                <a16:creationId xmlns:a16="http://schemas.microsoft.com/office/drawing/2014/main" id="{CB9A195E-7394-4CC5-AA78-47CE4F9BE157}"/>
              </a:ext>
            </a:extLst>
          </p:cNvPr>
          <p:cNvGrpSpPr/>
          <p:nvPr/>
        </p:nvGrpSpPr>
        <p:grpSpPr>
          <a:xfrm>
            <a:off x="5290716" y="6058361"/>
            <a:ext cx="2020389" cy="1136157"/>
            <a:chOff x="5744362" y="6012025"/>
            <a:chExt cx="2020389" cy="1136157"/>
          </a:xfrm>
        </p:grpSpPr>
        <p:sp>
          <p:nvSpPr>
            <p:cNvPr id="45" name="正方形/長方形 44"/>
            <p:cNvSpPr/>
            <p:nvPr/>
          </p:nvSpPr>
          <p:spPr>
            <a:xfrm>
              <a:off x="5744362" y="6036581"/>
              <a:ext cx="277784" cy="569323"/>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rPr>
                <a:t>講堂</a:t>
              </a:r>
              <a:endParaRPr kumimoji="1" lang="ja-JP" altLang="en-US" sz="1000" b="1" dirty="0">
                <a:solidFill>
                  <a:schemeClr val="tx1"/>
                </a:solidFill>
              </a:endParaRPr>
            </a:p>
          </p:txBody>
        </p:sp>
        <p:sp>
          <p:nvSpPr>
            <p:cNvPr id="69" name="正方形/長方形 68"/>
            <p:cNvSpPr/>
            <p:nvPr/>
          </p:nvSpPr>
          <p:spPr>
            <a:xfrm>
              <a:off x="5744362" y="6012025"/>
              <a:ext cx="2020389" cy="113615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HG丸ｺﾞｼｯｸM-PRO" panose="020F0600000000000000" pitchFamily="50" charset="-128"/>
                <a:ea typeface="HG丸ｺﾞｼｯｸM-PRO" panose="020F0600000000000000" pitchFamily="50" charset="-128"/>
              </a:endParaRPr>
            </a:p>
          </p:txBody>
        </p:sp>
        <p:sp>
          <p:nvSpPr>
            <p:cNvPr id="70" name="正方形/長方形 69"/>
            <p:cNvSpPr/>
            <p:nvPr/>
          </p:nvSpPr>
          <p:spPr>
            <a:xfrm>
              <a:off x="6484599" y="6036071"/>
              <a:ext cx="1280152" cy="260571"/>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本館６階</a:t>
              </a: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71" name="正方形/長方形 70"/>
            <p:cNvSpPr/>
            <p:nvPr/>
          </p:nvSpPr>
          <p:spPr>
            <a:xfrm>
              <a:off x="6804966" y="6841830"/>
              <a:ext cx="959785" cy="29620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solidFill>
                  <a:latin typeface="HG丸ｺﾞｼｯｸM-PRO" panose="020F0600000000000000" pitchFamily="50" charset="-128"/>
                  <a:ea typeface="HG丸ｺﾞｼｯｸM-PRO" panose="020F0600000000000000" pitchFamily="50" charset="-128"/>
                </a:rPr>
                <a:t>エレベーター</a:t>
              </a:r>
            </a:p>
          </p:txBody>
        </p:sp>
        <p:sp>
          <p:nvSpPr>
            <p:cNvPr id="72" name="正方形/長方形 71"/>
            <p:cNvSpPr/>
            <p:nvPr/>
          </p:nvSpPr>
          <p:spPr>
            <a:xfrm>
              <a:off x="5744362" y="6605903"/>
              <a:ext cx="277783" cy="52482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会議室</a:t>
              </a:r>
            </a:p>
          </p:txBody>
        </p:sp>
        <p:cxnSp>
          <p:nvCxnSpPr>
            <p:cNvPr id="4" name="コネクタ: カギ線 3">
              <a:extLst>
                <a:ext uri="{FF2B5EF4-FFF2-40B4-BE49-F238E27FC236}">
                  <a16:creationId xmlns:a16="http://schemas.microsoft.com/office/drawing/2014/main" id="{826C6945-E0C9-4693-9529-10550A566723}"/>
                </a:ext>
              </a:extLst>
            </p:cNvPr>
            <p:cNvCxnSpPr>
              <a:cxnSpLocks/>
            </p:cNvCxnSpPr>
            <p:nvPr/>
          </p:nvCxnSpPr>
          <p:spPr>
            <a:xfrm>
              <a:off x="6022145" y="6012025"/>
              <a:ext cx="1742606" cy="296204"/>
            </a:xfrm>
            <a:prstGeom prst="bentConnector3">
              <a:avLst>
                <a:gd name="adj1" fmla="val 28136"/>
              </a:avLst>
            </a:prstGeom>
            <a:ln w="28575"/>
          </p:spPr>
          <p:style>
            <a:lnRef idx="1">
              <a:schemeClr val="dk1"/>
            </a:lnRef>
            <a:fillRef idx="0">
              <a:schemeClr val="dk1"/>
            </a:fillRef>
            <a:effectRef idx="0">
              <a:schemeClr val="dk1"/>
            </a:effectRef>
            <a:fontRef idx="minor">
              <a:schemeClr val="tx1"/>
            </a:fontRef>
          </p:style>
        </p:cxnSp>
        <p:cxnSp>
          <p:nvCxnSpPr>
            <p:cNvPr id="33" name="コネクタ: カギ線 32">
              <a:extLst>
                <a:ext uri="{FF2B5EF4-FFF2-40B4-BE49-F238E27FC236}">
                  <a16:creationId xmlns:a16="http://schemas.microsoft.com/office/drawing/2014/main" id="{8450D022-1D7F-4FFD-9E48-27EEA70C9B19}"/>
                </a:ext>
              </a:extLst>
            </p:cNvPr>
            <p:cNvCxnSpPr>
              <a:cxnSpLocks/>
            </p:cNvCxnSpPr>
            <p:nvPr/>
          </p:nvCxnSpPr>
          <p:spPr>
            <a:xfrm flipV="1">
              <a:off x="6078079" y="6837030"/>
              <a:ext cx="1089072" cy="303054"/>
            </a:xfrm>
            <a:prstGeom prst="bentConnector3">
              <a:avLst>
                <a:gd name="adj1" fmla="val 39023"/>
              </a:avLst>
            </a:prstGeom>
            <a:ln w="28575"/>
          </p:spPr>
          <p:style>
            <a:lnRef idx="1">
              <a:schemeClr val="dk1"/>
            </a:lnRef>
            <a:fillRef idx="0">
              <a:schemeClr val="dk1"/>
            </a:fillRef>
            <a:effectRef idx="0">
              <a:schemeClr val="dk1"/>
            </a:effectRef>
            <a:fontRef idx="minor">
              <a:schemeClr val="tx1"/>
            </a:fontRef>
          </p:style>
        </p:cxnSp>
        <p:cxnSp>
          <p:nvCxnSpPr>
            <p:cNvPr id="35" name="コネクタ: カギ線 34">
              <a:extLst>
                <a:ext uri="{FF2B5EF4-FFF2-40B4-BE49-F238E27FC236}">
                  <a16:creationId xmlns:a16="http://schemas.microsoft.com/office/drawing/2014/main" id="{73FC4557-BFAB-4984-B397-D054E04B02AA}"/>
                </a:ext>
              </a:extLst>
            </p:cNvPr>
            <p:cNvCxnSpPr>
              <a:cxnSpLocks/>
              <a:endCxn id="45" idx="3"/>
            </p:cNvCxnSpPr>
            <p:nvPr/>
          </p:nvCxnSpPr>
          <p:spPr>
            <a:xfrm rot="10800000">
              <a:off x="6022146" y="6321244"/>
              <a:ext cx="906964" cy="297947"/>
            </a:xfrm>
            <a:prstGeom prst="bentConnector3">
              <a:avLst>
                <a:gd name="adj1" fmla="val 62602"/>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コネクタ: カギ線 51">
              <a:extLst>
                <a:ext uri="{FF2B5EF4-FFF2-40B4-BE49-F238E27FC236}">
                  <a16:creationId xmlns:a16="http://schemas.microsoft.com/office/drawing/2014/main" id="{2D040B2A-BBBB-413F-916C-43F7872EF95B}"/>
                </a:ext>
              </a:extLst>
            </p:cNvPr>
            <p:cNvCxnSpPr>
              <a:cxnSpLocks/>
              <a:stCxn id="71" idx="0"/>
            </p:cNvCxnSpPr>
            <p:nvPr/>
          </p:nvCxnSpPr>
          <p:spPr>
            <a:xfrm rot="16200000" flipV="1">
              <a:off x="6997751" y="6554722"/>
              <a:ext cx="218468" cy="355748"/>
            </a:xfrm>
            <a:prstGeom prst="bentConnector2">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1" name="角丸四角形 1028">
            <a:extLst>
              <a:ext uri="{FF2B5EF4-FFF2-40B4-BE49-F238E27FC236}">
                <a16:creationId xmlns:a16="http://schemas.microsoft.com/office/drawing/2014/main" id="{A24A93A5-8491-4F4C-B211-B23489967109}"/>
              </a:ext>
            </a:extLst>
          </p:cNvPr>
          <p:cNvSpPr/>
          <p:nvPr/>
        </p:nvSpPr>
        <p:spPr>
          <a:xfrm>
            <a:off x="684287" y="1694923"/>
            <a:ext cx="6270570" cy="6750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latin typeface="HGPｺﾞｼｯｸE" panose="020B0900000000000000" pitchFamily="50" charset="-128"/>
                <a:ea typeface="HGPｺﾞｼｯｸE" panose="020B0900000000000000" pitchFamily="50" charset="-128"/>
              </a:rPr>
              <a:t>　　　　認知症の方の行動心理症状を考える</a:t>
            </a:r>
            <a:endParaRPr lang="en-US" altLang="ja-JP" sz="2000" b="1" dirty="0">
              <a:solidFill>
                <a:schemeClr val="tx1"/>
              </a:solidFill>
              <a:latin typeface="HGPｺﾞｼｯｸE" panose="020B0900000000000000" pitchFamily="50" charset="-128"/>
              <a:ea typeface="HGPｺﾞｼｯｸE" panose="020B0900000000000000" pitchFamily="50" charset="-128"/>
            </a:endParaRPr>
          </a:p>
          <a:p>
            <a:r>
              <a:rPr lang="ja-JP" altLang="en-US" sz="2000" b="1" dirty="0">
                <a:solidFill>
                  <a:schemeClr val="tx1"/>
                </a:solidFill>
                <a:latin typeface="HGPｺﾞｼｯｸE" panose="020B0900000000000000" pitchFamily="50" charset="-128"/>
                <a:ea typeface="HGPｺﾞｼｯｸE" panose="020B0900000000000000" pitchFamily="50" charset="-128"/>
              </a:rPr>
              <a:t>～困りごとを共有してこれからの支援に役立てよう～</a:t>
            </a:r>
            <a:endParaRPr kumimoji="1" lang="ja-JP" altLang="en-US" sz="2000" b="1" dirty="0">
              <a:solidFill>
                <a:schemeClr val="tx1"/>
              </a:solidFill>
              <a:latin typeface="HGPｺﾞｼｯｸE" panose="020B0900000000000000" pitchFamily="50" charset="-128"/>
              <a:ea typeface="HGPｺﾞｼｯｸE" panose="020B0900000000000000" pitchFamily="50" charset="-128"/>
            </a:endParaRPr>
          </a:p>
        </p:txBody>
      </p:sp>
      <p:sp>
        <p:nvSpPr>
          <p:cNvPr id="3" name="思考の吹き出し: 雲形 2">
            <a:extLst>
              <a:ext uri="{FF2B5EF4-FFF2-40B4-BE49-F238E27FC236}">
                <a16:creationId xmlns:a16="http://schemas.microsoft.com/office/drawing/2014/main" id="{92F48032-0A96-42F4-9A19-9CCB393254F1}"/>
              </a:ext>
            </a:extLst>
          </p:cNvPr>
          <p:cNvSpPr/>
          <p:nvPr/>
        </p:nvSpPr>
        <p:spPr>
          <a:xfrm>
            <a:off x="367391" y="7650957"/>
            <a:ext cx="2981192" cy="1973668"/>
          </a:xfrm>
          <a:prstGeom prst="cloudCallout">
            <a:avLst>
              <a:gd name="adj1" fmla="val 39471"/>
              <a:gd name="adj2" fmla="val 58610"/>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n w="0"/>
                <a:solidFill>
                  <a:srgbClr val="002060"/>
                </a:solidFill>
                <a:effectLst>
                  <a:outerShdw blurRad="38100" dist="19050" dir="2700000" algn="tl" rotWithShape="0">
                    <a:schemeClr val="dk1">
                      <a:alpha val="40000"/>
                    </a:schemeClr>
                  </a:outerShdw>
                </a:effectLst>
                <a:latin typeface="HGPｺﾞｼｯｸE" panose="020B0900000000000000" pitchFamily="50" charset="-128"/>
                <a:ea typeface="HGPｺﾞｼｯｸE" panose="020B0900000000000000" pitchFamily="50" charset="-128"/>
              </a:rPr>
              <a:t>対応困難な事例や質問がある方は</a:t>
            </a:r>
            <a:endParaRPr kumimoji="1" lang="en-US" altLang="ja-JP" sz="1600" dirty="0">
              <a:ln w="0"/>
              <a:solidFill>
                <a:srgbClr val="002060"/>
              </a:solidFill>
              <a:effectLst>
                <a:outerShdw blurRad="38100" dist="19050" dir="2700000" algn="tl" rotWithShape="0">
                  <a:schemeClr val="dk1">
                    <a:alpha val="40000"/>
                  </a:schemeClr>
                </a:outerShdw>
              </a:effectLst>
              <a:latin typeface="HGPｺﾞｼｯｸE" panose="020B0900000000000000" pitchFamily="50" charset="-128"/>
              <a:ea typeface="HGPｺﾞｼｯｸE" panose="020B0900000000000000" pitchFamily="50" charset="-128"/>
            </a:endParaRPr>
          </a:p>
          <a:p>
            <a:pPr algn="ctr"/>
            <a:r>
              <a:rPr kumimoji="1" lang="ja-JP" altLang="en-US" sz="1600" dirty="0">
                <a:ln w="0"/>
                <a:solidFill>
                  <a:srgbClr val="002060"/>
                </a:solidFill>
                <a:effectLst>
                  <a:outerShdw blurRad="38100" dist="19050" dir="2700000" algn="tl" rotWithShape="0">
                    <a:schemeClr val="dk1">
                      <a:alpha val="40000"/>
                    </a:schemeClr>
                  </a:outerShdw>
                </a:effectLst>
                <a:latin typeface="HGPｺﾞｼｯｸE" panose="020B0900000000000000" pitchFamily="50" charset="-128"/>
                <a:ea typeface="HGPｺﾞｼｯｸE" panose="020B0900000000000000" pitchFamily="50" charset="-128"/>
              </a:rPr>
              <a:t>お早めに申込を</a:t>
            </a:r>
            <a:endParaRPr kumimoji="1" lang="en-US" altLang="ja-JP" sz="1600" dirty="0">
              <a:ln w="0"/>
              <a:solidFill>
                <a:srgbClr val="002060"/>
              </a:solidFill>
              <a:effectLst>
                <a:outerShdw blurRad="38100" dist="19050" dir="2700000" algn="tl" rotWithShape="0">
                  <a:schemeClr val="dk1">
                    <a:alpha val="40000"/>
                  </a:schemeClr>
                </a:outerShdw>
              </a:effectLst>
              <a:latin typeface="HGPｺﾞｼｯｸE" panose="020B0900000000000000" pitchFamily="50" charset="-128"/>
              <a:ea typeface="HGPｺﾞｼｯｸE" panose="020B0900000000000000" pitchFamily="50" charset="-128"/>
            </a:endParaRPr>
          </a:p>
          <a:p>
            <a:pPr algn="ctr"/>
            <a:r>
              <a:rPr kumimoji="1" lang="ja-JP" altLang="en-US" sz="1600" dirty="0">
                <a:ln w="0"/>
                <a:solidFill>
                  <a:srgbClr val="002060"/>
                </a:solidFill>
                <a:effectLst>
                  <a:outerShdw blurRad="38100" dist="19050" dir="2700000" algn="tl" rotWithShape="0">
                    <a:schemeClr val="dk1">
                      <a:alpha val="40000"/>
                    </a:schemeClr>
                  </a:outerShdw>
                </a:effectLst>
                <a:latin typeface="HGPｺﾞｼｯｸE" panose="020B0900000000000000" pitchFamily="50" charset="-128"/>
                <a:ea typeface="HGPｺﾞｼｯｸE" panose="020B0900000000000000" pitchFamily="50" charset="-128"/>
              </a:rPr>
              <a:t>お願い致します</a:t>
            </a:r>
          </a:p>
        </p:txBody>
      </p:sp>
    </p:spTree>
    <p:extLst>
      <p:ext uri="{BB962C8B-B14F-4D97-AF65-F5344CB8AC3E}">
        <p14:creationId xmlns:p14="http://schemas.microsoft.com/office/powerpoint/2010/main" val="108189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548241844"/>
              </p:ext>
            </p:extLst>
          </p:nvPr>
        </p:nvGraphicFramePr>
        <p:xfrm>
          <a:off x="900311" y="320837"/>
          <a:ext cx="5495925" cy="1440160"/>
        </p:xfrm>
        <a:graphic>
          <a:graphicData uri="http://schemas.openxmlformats.org/drawingml/2006/table">
            <a:tbl>
              <a:tblPr/>
              <a:tblGrid>
                <a:gridCol w="5495925">
                  <a:extLst>
                    <a:ext uri="{9D8B030D-6E8A-4147-A177-3AD203B41FA5}">
                      <a16:colId xmlns:a16="http://schemas.microsoft.com/office/drawing/2014/main" val="20000"/>
                    </a:ext>
                  </a:extLst>
                </a:gridCol>
              </a:tblGrid>
              <a:tr h="1440160">
                <a:tc>
                  <a:txBody>
                    <a:bodyPr/>
                    <a:lstStyle/>
                    <a:p>
                      <a:pPr indent="1524000" algn="l">
                        <a:spcAft>
                          <a:spcPts val="0"/>
                        </a:spcAft>
                      </a:pPr>
                      <a:r>
                        <a:rPr lang="ja-JP" altLang="en-US" sz="2000" kern="100" dirty="0">
                          <a:effectLst/>
                          <a:latin typeface="HGP創英角ｺﾞｼｯｸUB" panose="020B0900000000000000" pitchFamily="50" charset="-128"/>
                          <a:ea typeface="HGP創英角ｺﾞｼｯｸUB" panose="020B0900000000000000" pitchFamily="50" charset="-128"/>
                          <a:cs typeface="Times New Roman"/>
                        </a:rPr>
                        <a:t>　</a:t>
                      </a:r>
                      <a:endParaRPr lang="en-US" altLang="ja-JP" sz="2000" kern="100" dirty="0">
                        <a:effectLst/>
                        <a:latin typeface="HGP創英角ｺﾞｼｯｸUB" panose="020B0900000000000000" pitchFamily="50" charset="-128"/>
                        <a:ea typeface="HGP創英角ｺﾞｼｯｸUB" panose="020B0900000000000000" pitchFamily="50" charset="-128"/>
                        <a:cs typeface="Times New Roman"/>
                      </a:endParaRPr>
                    </a:p>
                    <a:p>
                      <a:pPr indent="1524000" algn="l">
                        <a:spcAft>
                          <a:spcPts val="0"/>
                        </a:spcAft>
                      </a:pPr>
                      <a:r>
                        <a:rPr lang="ja-JP" altLang="en-US" sz="2000" kern="100" dirty="0">
                          <a:effectLst/>
                          <a:latin typeface="HGP創英角ｺﾞｼｯｸUB" panose="020B0900000000000000" pitchFamily="50" charset="-128"/>
                          <a:ea typeface="HGP創英角ｺﾞｼｯｸUB" panose="020B0900000000000000" pitchFamily="50" charset="-128"/>
                          <a:cs typeface="Times New Roman"/>
                        </a:rPr>
                        <a:t>　　</a:t>
                      </a:r>
                      <a:r>
                        <a:rPr lang="en-US" sz="2000" kern="100" dirty="0">
                          <a:effectLst/>
                          <a:latin typeface="HGP創英角ｺﾞｼｯｸUB" panose="020B0900000000000000" pitchFamily="50" charset="-128"/>
                          <a:ea typeface="HGP創英角ｺﾞｼｯｸUB" panose="020B0900000000000000" pitchFamily="50" charset="-128"/>
                          <a:cs typeface="Times New Roman"/>
                        </a:rPr>
                        <a:t>FAX</a:t>
                      </a:r>
                      <a:r>
                        <a:rPr lang="ja-JP" sz="2000" kern="100" dirty="0">
                          <a:effectLst/>
                          <a:latin typeface="HGP創英角ｺﾞｼｯｸUB" panose="020B0900000000000000" pitchFamily="50" charset="-128"/>
                          <a:ea typeface="HGP創英角ｺﾞｼｯｸUB" panose="020B0900000000000000" pitchFamily="50" charset="-128"/>
                          <a:cs typeface="Times New Roman"/>
                        </a:rPr>
                        <a:t>送信先</a:t>
                      </a:r>
                      <a:endParaRPr lang="en-US" altLang="ja-JP" sz="2000" kern="100" dirty="0">
                        <a:effectLst/>
                        <a:latin typeface="HGP創英角ｺﾞｼｯｸUB" panose="020B0900000000000000" pitchFamily="50" charset="-128"/>
                        <a:ea typeface="HGP創英角ｺﾞｼｯｸUB" panose="020B0900000000000000" pitchFamily="50" charset="-128"/>
                        <a:cs typeface="Times New Roman"/>
                      </a:endParaRPr>
                    </a:p>
                    <a:p>
                      <a:pPr indent="1524000" algn="l">
                        <a:spcAft>
                          <a:spcPts val="0"/>
                        </a:spcAft>
                      </a:pPr>
                      <a:r>
                        <a:rPr lang="ja-JP" sz="2000" kern="100" dirty="0">
                          <a:effectLst/>
                          <a:latin typeface="HGP創英角ｺﾞｼｯｸUB" panose="020B0900000000000000" pitchFamily="50" charset="-128"/>
                          <a:ea typeface="HGP創英角ｺﾞｼｯｸUB" panose="020B0900000000000000" pitchFamily="50" charset="-128"/>
                          <a:cs typeface="Times New Roman"/>
                        </a:rPr>
                        <a:t>０８５２－２４－３２９６</a:t>
                      </a:r>
                      <a:endParaRPr lang="ja-JP" sz="1050" kern="100" dirty="0">
                        <a:effectLst/>
                        <a:latin typeface="HGP創英角ｺﾞｼｯｸUB" panose="020B0900000000000000" pitchFamily="50" charset="-128"/>
                        <a:ea typeface="HGP創英角ｺﾞｼｯｸUB" panose="020B0900000000000000" pitchFamily="50" charset="-128"/>
                        <a:cs typeface="Times New Roman"/>
                      </a:endParaRPr>
                    </a:p>
                    <a:p>
                      <a:pPr indent="508000" algn="l">
                        <a:spcAft>
                          <a:spcPts val="0"/>
                        </a:spcAft>
                      </a:pPr>
                      <a:r>
                        <a:rPr lang="ja-JP" sz="2000" kern="100" dirty="0">
                          <a:effectLst/>
                          <a:latin typeface="HGP創英角ｺﾞｼｯｸUB" panose="020B0900000000000000" pitchFamily="50" charset="-128"/>
                          <a:ea typeface="HGP創英角ｺﾞｼｯｸUB" panose="020B0900000000000000" pitchFamily="50" charset="-128"/>
                          <a:cs typeface="Times New Roman"/>
                        </a:rPr>
                        <a:t>松江赤十字病院　</a:t>
                      </a:r>
                      <a:r>
                        <a:rPr lang="ja-JP" altLang="en-US" sz="2000" kern="100" dirty="0">
                          <a:effectLst/>
                          <a:latin typeface="HGP創英角ｺﾞｼｯｸUB" panose="020B0900000000000000" pitchFamily="50" charset="-128"/>
                          <a:ea typeface="HGP創英角ｺﾞｼｯｸUB" panose="020B0900000000000000" pitchFamily="50" charset="-128"/>
                          <a:cs typeface="Times New Roman"/>
                        </a:rPr>
                        <a:t>入退院支援室</a:t>
                      </a:r>
                      <a:r>
                        <a:rPr lang="ja-JP" sz="2000" kern="100" dirty="0">
                          <a:effectLst/>
                          <a:latin typeface="HGP創英角ｺﾞｼｯｸUB" panose="020B0900000000000000" pitchFamily="50" charset="-128"/>
                          <a:ea typeface="HGP創英角ｺﾞｼｯｸUB" panose="020B0900000000000000" pitchFamily="50" charset="-128"/>
                          <a:cs typeface="Times New Roman"/>
                        </a:rPr>
                        <a:t>　行き</a:t>
                      </a:r>
                      <a:endParaRPr lang="ja-JP" sz="1050" kern="100" dirty="0">
                        <a:effectLst/>
                        <a:latin typeface="HGP創英角ｺﾞｼｯｸUB" panose="020B0900000000000000" pitchFamily="50" charset="-128"/>
                        <a:ea typeface="HGP創英角ｺﾞｼｯｸUB" panose="020B0900000000000000" pitchFamily="50"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正方形/長方形 8"/>
          <p:cNvSpPr/>
          <p:nvPr/>
        </p:nvSpPr>
        <p:spPr>
          <a:xfrm>
            <a:off x="684651" y="1929812"/>
            <a:ext cx="6264331" cy="1754326"/>
          </a:xfrm>
          <a:prstGeom prst="rect">
            <a:avLst/>
          </a:prstGeom>
        </p:spPr>
        <p:txBody>
          <a:bodyPr wrap="square">
            <a:spAutoFit/>
          </a:bodyPr>
          <a:lstStyle/>
          <a:p>
            <a:pPr algn="ctr"/>
            <a:r>
              <a:rPr lang="ja-JP" altLang="ja-JP" dirty="0">
                <a:latin typeface="HGP創英角ｺﾞｼｯｸUB" panose="020B0900000000000000" pitchFamily="50" charset="-128"/>
                <a:ea typeface="HGP創英角ｺﾞｼｯｸUB" panose="020B0900000000000000" pitchFamily="50" charset="-128"/>
              </a:rPr>
              <a:t>第</a:t>
            </a:r>
            <a:r>
              <a:rPr lang="en-US" altLang="ja-JP" dirty="0">
                <a:latin typeface="HGP創英角ｺﾞｼｯｸUB" panose="020B0900000000000000" pitchFamily="50" charset="-128"/>
                <a:ea typeface="HGP創英角ｺﾞｼｯｸUB" panose="020B0900000000000000" pitchFamily="50" charset="-128"/>
              </a:rPr>
              <a:t>66</a:t>
            </a:r>
            <a:r>
              <a:rPr lang="ja-JP" altLang="ja-JP" dirty="0">
                <a:latin typeface="HGP創英角ｺﾞｼｯｸUB" panose="020B0900000000000000" pitchFamily="50" charset="-128"/>
                <a:ea typeface="HGP創英角ｺﾞｼｯｸUB" panose="020B0900000000000000" pitchFamily="50" charset="-128"/>
              </a:rPr>
              <a:t>回</a:t>
            </a:r>
            <a:r>
              <a:rPr lang="ja-JP" altLang="en-US" dirty="0">
                <a:latin typeface="HGP創英角ｺﾞｼｯｸUB" panose="020B0900000000000000" pitchFamily="50" charset="-128"/>
                <a:ea typeface="HGP創英角ｺﾞｼｯｸUB" panose="020B0900000000000000" pitchFamily="50" charset="-128"/>
              </a:rPr>
              <a:t>　</a:t>
            </a:r>
            <a:r>
              <a:rPr lang="ja-JP" altLang="ja-JP" dirty="0">
                <a:latin typeface="HGP創英角ｺﾞｼｯｸUB" panose="020B0900000000000000" pitchFamily="50" charset="-128"/>
                <a:ea typeface="HGP創英角ｺﾞｼｯｸUB" panose="020B0900000000000000" pitchFamily="50" charset="-128"/>
              </a:rPr>
              <a:t>松江赤十字病院　地域医療勉強会　参加申込</a:t>
            </a:r>
          </a:p>
          <a:p>
            <a:pPr algn="ctr"/>
            <a:r>
              <a:rPr lang="ja-JP" altLang="ja-JP" dirty="0">
                <a:latin typeface="HGP創英角ｺﾞｼｯｸUB" panose="020B0900000000000000" pitchFamily="50" charset="-128"/>
                <a:ea typeface="HGP創英角ｺﾞｼｯｸUB" panose="020B0900000000000000" pitchFamily="50" charset="-128"/>
              </a:rPr>
              <a:t>　　　　　　　　　</a:t>
            </a:r>
            <a:r>
              <a:rPr lang="ja-JP" altLang="en-US" dirty="0">
                <a:latin typeface="HGP創英角ｺﾞｼｯｸUB" panose="020B0900000000000000" pitchFamily="50" charset="-128"/>
                <a:ea typeface="HGP創英角ｺﾞｼｯｸUB" panose="020B0900000000000000" pitchFamily="50" charset="-128"/>
              </a:rPr>
              <a:t>　　　　　　　　　</a:t>
            </a:r>
            <a:r>
              <a:rPr lang="ja-JP" altLang="en-US" dirty="0">
                <a:solidFill>
                  <a:srgbClr val="FF0000"/>
                </a:solidFill>
                <a:latin typeface="HGP創英角ｺﾞｼｯｸUB" panose="020B0900000000000000" pitchFamily="50" charset="-128"/>
                <a:ea typeface="HGP創英角ｺﾞｼｯｸUB" panose="020B0900000000000000" pitchFamily="50" charset="-128"/>
              </a:rPr>
              <a:t>　</a:t>
            </a:r>
            <a:r>
              <a:rPr lang="en-US" altLang="ja-JP" dirty="0">
                <a:solidFill>
                  <a:srgbClr val="FF0000"/>
                </a:solidFill>
                <a:latin typeface="HGP創英角ｺﾞｼｯｸUB" panose="020B0900000000000000" pitchFamily="50" charset="-128"/>
                <a:ea typeface="HGP創英角ｺﾞｼｯｸUB" panose="020B0900000000000000" pitchFamily="50" charset="-128"/>
              </a:rPr>
              <a:t>FAX</a:t>
            </a:r>
            <a:r>
              <a:rPr lang="ja-JP" altLang="ja-JP" dirty="0">
                <a:solidFill>
                  <a:srgbClr val="FF0000"/>
                </a:solidFill>
                <a:latin typeface="HGP創英角ｺﾞｼｯｸUB" panose="020B0900000000000000" pitchFamily="50" charset="-128"/>
                <a:ea typeface="HGP創英角ｺﾞｼｯｸUB" panose="020B0900000000000000" pitchFamily="50" charset="-128"/>
              </a:rPr>
              <a:t>〆切</a:t>
            </a:r>
            <a:r>
              <a:rPr lang="ja-JP" altLang="en-US" dirty="0">
                <a:solidFill>
                  <a:srgbClr val="FF0000"/>
                </a:solidFill>
                <a:latin typeface="HGP創英角ｺﾞｼｯｸUB" panose="020B0900000000000000" pitchFamily="50" charset="-128"/>
                <a:ea typeface="HGP創英角ｺﾞｼｯｸUB" panose="020B0900000000000000" pitchFamily="50" charset="-128"/>
              </a:rPr>
              <a:t>　</a:t>
            </a:r>
            <a:r>
              <a:rPr lang="en-US" altLang="ja-JP" dirty="0">
                <a:solidFill>
                  <a:srgbClr val="FF0000"/>
                </a:solidFill>
                <a:latin typeface="HGP創英角ｺﾞｼｯｸUB" panose="020B0900000000000000" pitchFamily="50" charset="-128"/>
                <a:ea typeface="HGP創英角ｺﾞｼｯｸUB" panose="020B0900000000000000" pitchFamily="50" charset="-128"/>
              </a:rPr>
              <a:t>11</a:t>
            </a:r>
            <a:r>
              <a:rPr lang="ja-JP" altLang="en-US" dirty="0">
                <a:solidFill>
                  <a:srgbClr val="FF0000"/>
                </a:solidFill>
                <a:latin typeface="HGP創英角ｺﾞｼｯｸUB" panose="020B0900000000000000" pitchFamily="50" charset="-128"/>
                <a:ea typeface="HGP創英角ｺﾞｼｯｸUB" panose="020B0900000000000000" pitchFamily="50" charset="-128"/>
              </a:rPr>
              <a:t>月</a:t>
            </a:r>
            <a:r>
              <a:rPr lang="en-US" altLang="ja-JP" dirty="0">
                <a:solidFill>
                  <a:srgbClr val="FF0000"/>
                </a:solidFill>
                <a:latin typeface="HGP創英角ｺﾞｼｯｸUB" panose="020B0900000000000000" pitchFamily="50" charset="-128"/>
                <a:ea typeface="HGP創英角ｺﾞｼｯｸUB" panose="020B0900000000000000" pitchFamily="50" charset="-128"/>
              </a:rPr>
              <a:t>6</a:t>
            </a:r>
            <a:r>
              <a:rPr lang="ja-JP" altLang="en-US" dirty="0">
                <a:solidFill>
                  <a:srgbClr val="FF0000"/>
                </a:solidFill>
                <a:latin typeface="HGP創英角ｺﾞｼｯｸUB" panose="020B0900000000000000" pitchFamily="50" charset="-128"/>
                <a:ea typeface="HGP創英角ｺﾞｼｯｸUB" panose="020B0900000000000000" pitchFamily="50" charset="-128"/>
              </a:rPr>
              <a:t>日（水</a:t>
            </a:r>
            <a:r>
              <a:rPr lang="ja-JP" altLang="ja-JP" dirty="0">
                <a:solidFill>
                  <a:srgbClr val="FF0000"/>
                </a:solidFill>
                <a:latin typeface="HGP創英角ｺﾞｼｯｸUB" panose="020B0900000000000000" pitchFamily="50" charset="-128"/>
                <a:ea typeface="HGP創英角ｺﾞｼｯｸUB" panose="020B0900000000000000" pitchFamily="50" charset="-128"/>
              </a:rPr>
              <a:t>）</a:t>
            </a:r>
            <a:endParaRPr lang="en-US" altLang="ja-JP" dirty="0">
              <a:solidFill>
                <a:srgbClr val="FF0000"/>
              </a:solidFill>
              <a:latin typeface="HGP創英角ｺﾞｼｯｸUB" panose="020B0900000000000000" pitchFamily="50" charset="-128"/>
              <a:ea typeface="HGP創英角ｺﾞｼｯｸUB" panose="020B0900000000000000" pitchFamily="50" charset="-128"/>
            </a:endParaRPr>
          </a:p>
          <a:p>
            <a:pPr algn="ctr"/>
            <a:endParaRPr lang="ja-JP" altLang="ja-JP" b="1" dirty="0">
              <a:latin typeface="HGP創英角ｺﾞｼｯｸUB" panose="020B0900000000000000" pitchFamily="50" charset="-128"/>
              <a:ea typeface="HGP創英角ｺﾞｼｯｸUB" panose="020B0900000000000000" pitchFamily="50" charset="-128"/>
            </a:endParaRPr>
          </a:p>
          <a:p>
            <a:r>
              <a:rPr lang="ja-JP" altLang="en-US" dirty="0">
                <a:latin typeface="HGP創英角ｺﾞｼｯｸUB" panose="020B0900000000000000" pitchFamily="50" charset="-128"/>
                <a:ea typeface="HGP創英角ｺﾞｼｯｸUB" panose="020B0900000000000000" pitchFamily="50" charset="-128"/>
              </a:rPr>
              <a:t>　　施設名　</a:t>
            </a:r>
            <a:r>
              <a:rPr lang="ja-JP" altLang="ja-JP" u="sng" dirty="0">
                <a:latin typeface="HGP創英角ｺﾞｼｯｸUB" panose="020B0900000000000000" pitchFamily="50" charset="-128"/>
                <a:ea typeface="HGP創英角ｺﾞｼｯｸUB" panose="020B0900000000000000" pitchFamily="50" charset="-128"/>
              </a:rPr>
              <a:t>（　　　　　</a:t>
            </a:r>
            <a:r>
              <a:rPr lang="ja-JP" altLang="en-US" u="sng" dirty="0">
                <a:latin typeface="HGP創英角ｺﾞｼｯｸUB" panose="020B0900000000000000" pitchFamily="50" charset="-128"/>
                <a:ea typeface="HGP創英角ｺﾞｼｯｸUB" panose="020B0900000000000000" pitchFamily="50" charset="-128"/>
              </a:rPr>
              <a:t>　　　</a:t>
            </a:r>
            <a:r>
              <a:rPr lang="ja-JP" altLang="ja-JP" u="sng" dirty="0">
                <a:latin typeface="HGP創英角ｺﾞｼｯｸUB" panose="020B0900000000000000" pitchFamily="50" charset="-128"/>
                <a:ea typeface="HGP創英角ｺﾞｼｯｸUB" panose="020B0900000000000000" pitchFamily="50" charset="-128"/>
              </a:rPr>
              <a:t>　　　　　　</a:t>
            </a:r>
            <a:r>
              <a:rPr lang="ja-JP" altLang="en-US" u="sng" dirty="0">
                <a:latin typeface="HGP創英角ｺﾞｼｯｸUB" panose="020B0900000000000000" pitchFamily="50" charset="-128"/>
                <a:ea typeface="HGP創英角ｺﾞｼｯｸUB" panose="020B0900000000000000" pitchFamily="50" charset="-128"/>
              </a:rPr>
              <a:t>　　　　　　　　　　　　　</a:t>
            </a:r>
            <a:r>
              <a:rPr lang="ja-JP" altLang="ja-JP" u="sng" dirty="0">
                <a:latin typeface="HGP創英角ｺﾞｼｯｸUB" panose="020B0900000000000000" pitchFamily="50" charset="-128"/>
                <a:ea typeface="HGP創英角ｺﾞｼｯｸUB" panose="020B0900000000000000" pitchFamily="50" charset="-128"/>
              </a:rPr>
              <a:t>　</a:t>
            </a:r>
            <a:r>
              <a:rPr lang="en-US" altLang="ja-JP" u="sng" dirty="0">
                <a:latin typeface="HGP創英角ｺﾞｼｯｸUB" panose="020B0900000000000000" pitchFamily="50" charset="-128"/>
                <a:ea typeface="HGP創英角ｺﾞｼｯｸUB" panose="020B0900000000000000" pitchFamily="50" charset="-128"/>
              </a:rPr>
              <a:t>  </a:t>
            </a:r>
            <a:r>
              <a:rPr lang="ja-JP" altLang="ja-JP" u="sng" dirty="0">
                <a:latin typeface="HGP創英角ｺﾞｼｯｸUB" panose="020B0900000000000000" pitchFamily="50" charset="-128"/>
                <a:ea typeface="HGP創英角ｺﾞｼｯｸUB" panose="020B0900000000000000" pitchFamily="50" charset="-128"/>
              </a:rPr>
              <a:t>）</a:t>
            </a:r>
            <a:r>
              <a:rPr lang="ja-JP" altLang="en-US" u="sng" dirty="0">
                <a:latin typeface="HGP創英角ｺﾞｼｯｸUB" panose="020B0900000000000000" pitchFamily="50" charset="-128"/>
                <a:ea typeface="HGP創英角ｺﾞｼｯｸUB" panose="020B0900000000000000" pitchFamily="50" charset="-128"/>
              </a:rPr>
              <a:t>　　　</a:t>
            </a:r>
            <a:endParaRPr lang="en-US" altLang="ja-JP" dirty="0">
              <a:latin typeface="HGP創英角ｺﾞｼｯｸUB" panose="020B0900000000000000" pitchFamily="50" charset="-128"/>
              <a:ea typeface="HGP創英角ｺﾞｼｯｸUB" panose="020B0900000000000000" pitchFamily="50" charset="-128"/>
            </a:endParaRPr>
          </a:p>
          <a:p>
            <a:r>
              <a:rPr lang="ja-JP" altLang="en-US" dirty="0">
                <a:latin typeface="HGP創英角ｺﾞｼｯｸUB" panose="020B0900000000000000" pitchFamily="50" charset="-128"/>
                <a:ea typeface="HGP創英角ｺﾞｼｯｸUB" panose="020B0900000000000000" pitchFamily="50" charset="-128"/>
              </a:rPr>
              <a:t>　　</a:t>
            </a:r>
            <a:r>
              <a:rPr lang="ja-JP" altLang="ja-JP" u="sng" dirty="0">
                <a:latin typeface="HGP創英角ｺﾞｼｯｸUB" panose="020B0900000000000000" pitchFamily="50" charset="-128"/>
                <a:ea typeface="HGP創英角ｺﾞｼｯｸUB" panose="020B0900000000000000" pitchFamily="50" charset="-128"/>
              </a:rPr>
              <a:t>連絡先　</a:t>
            </a:r>
            <a:r>
              <a:rPr lang="en-US" altLang="ja-JP" u="sng" dirty="0">
                <a:latin typeface="HGP創英角ｺﾞｼｯｸUB" panose="020B0900000000000000" pitchFamily="50" charset="-128"/>
                <a:ea typeface="HGP創英角ｺﾞｼｯｸUB" panose="020B0900000000000000" pitchFamily="50" charset="-128"/>
              </a:rPr>
              <a:t>TEL </a:t>
            </a:r>
            <a:r>
              <a:rPr lang="ja-JP" altLang="ja-JP" u="sng" dirty="0">
                <a:latin typeface="HGP創英角ｺﾞｼｯｸUB" panose="020B0900000000000000" pitchFamily="50" charset="-128"/>
                <a:ea typeface="HGP創英角ｺﾞｼｯｸUB" panose="020B0900000000000000" pitchFamily="50" charset="-128"/>
              </a:rPr>
              <a:t>（　　　　　）</a:t>
            </a:r>
            <a:r>
              <a:rPr lang="ja-JP" altLang="en-US" u="sng" dirty="0">
                <a:latin typeface="HGP創英角ｺﾞｼｯｸUB" panose="020B0900000000000000" pitchFamily="50" charset="-128"/>
                <a:ea typeface="HGP創英角ｺﾞｼｯｸUB" panose="020B0900000000000000" pitchFamily="50" charset="-128"/>
              </a:rPr>
              <a:t>　　　　    －                           </a:t>
            </a:r>
            <a:r>
              <a:rPr lang="ja-JP" altLang="en-US" u="sng" dirty="0">
                <a:solidFill>
                  <a:schemeClr val="bg1"/>
                </a:solidFill>
                <a:latin typeface="HGP創英角ｺﾞｼｯｸUB" panose="020B0900000000000000" pitchFamily="50" charset="-128"/>
                <a:ea typeface="HGP創英角ｺﾞｼｯｸUB" panose="020B0900000000000000" pitchFamily="50" charset="-128"/>
              </a:rPr>
              <a:t>－</a:t>
            </a:r>
            <a:r>
              <a:rPr lang="ja-JP" altLang="en-US" u="sng" dirty="0">
                <a:latin typeface="HGP創英角ｺﾞｼｯｸUB" panose="020B0900000000000000" pitchFamily="50" charset="-128"/>
                <a:ea typeface="HGP創英角ｺﾞｼｯｸUB" panose="020B0900000000000000" pitchFamily="50" charset="-128"/>
              </a:rPr>
              <a:t> 　　　　　　　　　　　　　　　　　　　　　　　　　　</a:t>
            </a:r>
            <a:r>
              <a:rPr lang="ja-JP" altLang="ja-JP" u="sng" dirty="0">
                <a:latin typeface="HGP創英角ｺﾞｼｯｸUB" panose="020B0900000000000000" pitchFamily="50" charset="-128"/>
                <a:ea typeface="HGP創英角ｺﾞｼｯｸUB" panose="020B0900000000000000" pitchFamily="50" charset="-128"/>
              </a:rPr>
              <a:t>　　　</a:t>
            </a:r>
            <a:r>
              <a:rPr lang="ja-JP" altLang="en-US" u="sng" dirty="0">
                <a:latin typeface="HGP創英角ｺﾞｼｯｸUB" panose="020B0900000000000000" pitchFamily="50" charset="-128"/>
                <a:ea typeface="HGP創英角ｺﾞｼｯｸUB" panose="020B0900000000000000" pitchFamily="50" charset="-128"/>
              </a:rPr>
              <a:t>　</a:t>
            </a:r>
            <a:r>
              <a:rPr lang="ja-JP" altLang="ja-JP" u="sng" dirty="0">
                <a:latin typeface="HGP創英角ｺﾞｼｯｸUB" panose="020B0900000000000000" pitchFamily="50" charset="-128"/>
                <a:ea typeface="HGP創英角ｺﾞｼｯｸUB" panose="020B0900000000000000" pitchFamily="50" charset="-128"/>
              </a:rPr>
              <a:t>　　　　　　　　　　　　</a:t>
            </a:r>
            <a:endParaRPr lang="en-US" altLang="ja-JP" u="sng" dirty="0">
              <a:latin typeface="HGP創英角ｺﾞｼｯｸUB" panose="020B0900000000000000" pitchFamily="50" charset="-128"/>
              <a:ea typeface="HGP創英角ｺﾞｼｯｸUB" panose="020B0900000000000000" pitchFamily="50" charset="-128"/>
            </a:endParaRPr>
          </a:p>
          <a:p>
            <a:r>
              <a:rPr lang="ja-JP" altLang="en-US" dirty="0">
                <a:latin typeface="HGP創英角ｺﾞｼｯｸUB" panose="020B0900000000000000" pitchFamily="50" charset="-128"/>
                <a:ea typeface="HGP創英角ｺﾞｼｯｸUB" panose="020B0900000000000000" pitchFamily="50" charset="-128"/>
              </a:rPr>
              <a:t>　　　　　　</a:t>
            </a:r>
            <a:r>
              <a:rPr lang="ja-JP" altLang="en-US" u="sng" dirty="0">
                <a:latin typeface="HGP創英角ｺﾞｼｯｸUB" panose="020B0900000000000000" pitchFamily="50" charset="-128"/>
                <a:ea typeface="HGP創英角ｺﾞｼｯｸUB" panose="020B0900000000000000" pitchFamily="50" charset="-128"/>
              </a:rPr>
              <a:t>　 </a:t>
            </a:r>
            <a:r>
              <a:rPr lang="en-US" altLang="ja-JP" u="sng" dirty="0">
                <a:latin typeface="HGP創英角ｺﾞｼｯｸUB" panose="020B0900000000000000" pitchFamily="50" charset="-128"/>
                <a:ea typeface="HGP創英角ｺﾞｼｯｸUB" panose="020B0900000000000000" pitchFamily="50" charset="-128"/>
              </a:rPr>
              <a:t>FAX </a:t>
            </a:r>
            <a:r>
              <a:rPr lang="ja-JP" altLang="ja-JP" u="sng" dirty="0">
                <a:latin typeface="HGP創英角ｺﾞｼｯｸUB" panose="020B0900000000000000" pitchFamily="50" charset="-128"/>
                <a:ea typeface="HGP創英角ｺﾞｼｯｸUB" panose="020B0900000000000000" pitchFamily="50" charset="-128"/>
              </a:rPr>
              <a:t>（　　　　　）　　　</a:t>
            </a:r>
            <a:r>
              <a:rPr lang="ja-JP" altLang="en-US" u="sng" dirty="0">
                <a:latin typeface="HGP創英角ｺﾞｼｯｸUB" panose="020B0900000000000000" pitchFamily="50" charset="-128"/>
                <a:ea typeface="HGP創英角ｺﾞｼｯｸUB" panose="020B0900000000000000" pitchFamily="50" charset="-128"/>
              </a:rPr>
              <a:t>　　  －</a:t>
            </a:r>
            <a:r>
              <a:rPr lang="en-US" altLang="ja-JP" u="sng" dirty="0">
                <a:latin typeface="HGP創英角ｺﾞｼｯｸUB" panose="020B0900000000000000" pitchFamily="50" charset="-128"/>
                <a:ea typeface="HGP創英角ｺﾞｼｯｸUB" panose="020B0900000000000000" pitchFamily="50" charset="-128"/>
              </a:rPr>
              <a:t>  </a:t>
            </a:r>
            <a:r>
              <a:rPr lang="ja-JP" altLang="en-US" u="sng" dirty="0">
                <a:latin typeface="HGP創英角ｺﾞｼｯｸUB" panose="020B0900000000000000" pitchFamily="50" charset="-128"/>
                <a:ea typeface="HGP創英角ｺﾞｼｯｸUB" panose="020B0900000000000000" pitchFamily="50" charset="-128"/>
              </a:rPr>
              <a:t>                         </a:t>
            </a:r>
            <a:r>
              <a:rPr lang="ja-JP" altLang="ja-JP" u="sng" dirty="0">
                <a:solidFill>
                  <a:schemeClr val="bg1"/>
                </a:solidFill>
                <a:latin typeface="HGP創英角ｺﾞｼｯｸUB" panose="020B0900000000000000" pitchFamily="50" charset="-128"/>
                <a:ea typeface="HGP創英角ｺﾞｼｯｸUB" panose="020B0900000000000000" pitchFamily="50" charset="-128"/>
              </a:rPr>
              <a:t>－</a:t>
            </a:r>
            <a:r>
              <a:rPr lang="ja-JP" altLang="ja-JP" u="sng" dirty="0">
                <a:latin typeface="HGP創英角ｺﾞｼｯｸUB" panose="020B0900000000000000" pitchFamily="50" charset="-128"/>
                <a:ea typeface="HGP創英角ｺﾞｼｯｸUB" panose="020B0900000000000000" pitchFamily="50" charset="-128"/>
              </a:rPr>
              <a:t>　　　　　　　　　　　　</a:t>
            </a:r>
            <a:endParaRPr lang="ja-JP" altLang="ja-JP" dirty="0">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684652" y="7646751"/>
            <a:ext cx="6552728" cy="584775"/>
          </a:xfrm>
          <a:prstGeom prst="rect">
            <a:avLst/>
          </a:prstGeom>
        </p:spPr>
        <p:txBody>
          <a:bodyPr wrap="square">
            <a:spAutoFit/>
          </a:bodyPr>
          <a:lstStyle/>
          <a:p>
            <a:r>
              <a:rPr lang="ja-JP" altLang="ja-JP" sz="1600" dirty="0">
                <a:latin typeface="HGP創英角ｺﾞｼｯｸUB" panose="020B0900000000000000" pitchFamily="50" charset="-128"/>
                <a:ea typeface="HGP創英角ｺﾞｼｯｸUB" panose="020B0900000000000000" pitchFamily="50" charset="-128"/>
              </a:rPr>
              <a:t>今回のテーマに関して貴施設に</a:t>
            </a:r>
            <a:r>
              <a:rPr lang="ja-JP" altLang="en-US" sz="1600" dirty="0">
                <a:latin typeface="HGP創英角ｺﾞｼｯｸUB" panose="020B0900000000000000" pitchFamily="50" charset="-128"/>
                <a:ea typeface="HGP創英角ｺﾞｼｯｸUB" panose="020B0900000000000000" pitchFamily="50" charset="-128"/>
              </a:rPr>
              <a:t>お</a:t>
            </a:r>
            <a:r>
              <a:rPr lang="ja-JP" altLang="ja-JP" sz="1600" dirty="0">
                <a:latin typeface="HGP創英角ｺﾞｼｯｸUB" panose="020B0900000000000000" pitchFamily="50" charset="-128"/>
                <a:ea typeface="HGP創英角ｺﾞｼｯｸUB" panose="020B0900000000000000" pitchFamily="50" charset="-128"/>
              </a:rPr>
              <a:t>いて</a:t>
            </a:r>
            <a:r>
              <a:rPr lang="ja-JP" altLang="en-US" sz="1600" dirty="0">
                <a:latin typeface="HGP創英角ｺﾞｼｯｸUB" panose="020B0900000000000000" pitchFamily="50" charset="-128"/>
                <a:ea typeface="HGP創英角ｺﾞｼｯｸUB" panose="020B0900000000000000" pitchFamily="50" charset="-128"/>
              </a:rPr>
              <a:t>患者さん、ご家族を支える中で</a:t>
            </a:r>
            <a:endParaRPr lang="en-US" altLang="ja-JP" sz="1600" dirty="0">
              <a:latin typeface="HGP創英角ｺﾞｼｯｸUB" panose="020B0900000000000000" pitchFamily="50" charset="-128"/>
              <a:ea typeface="HGP創英角ｺﾞｼｯｸUB" panose="020B0900000000000000" pitchFamily="50" charset="-128"/>
            </a:endParaRPr>
          </a:p>
          <a:p>
            <a:r>
              <a:rPr lang="ja-JP" altLang="ja-JP" sz="1600" dirty="0">
                <a:latin typeface="HGP創英角ｺﾞｼｯｸUB" panose="020B0900000000000000" pitchFamily="50" charset="-128"/>
                <a:ea typeface="HGP創英角ｺﾞｼｯｸUB" panose="020B0900000000000000" pitchFamily="50" charset="-128"/>
              </a:rPr>
              <a:t>困られた</a:t>
            </a:r>
            <a:r>
              <a:rPr lang="ja-JP" altLang="en-US" sz="1600" dirty="0">
                <a:latin typeface="HGP創英角ｺﾞｼｯｸUB" panose="020B0900000000000000" pitchFamily="50" charset="-128"/>
                <a:ea typeface="HGP創英角ｺﾞｼｯｸUB" panose="020B0900000000000000" pitchFamily="50" charset="-128"/>
              </a:rPr>
              <a:t>事例</a:t>
            </a:r>
            <a:r>
              <a:rPr lang="ja-JP" altLang="ja-JP" sz="1600" dirty="0">
                <a:latin typeface="HGP創英角ｺﾞｼｯｸUB" panose="020B0900000000000000" pitchFamily="50" charset="-128"/>
                <a:ea typeface="HGP創英角ｺﾞｼｯｸUB" panose="020B0900000000000000" pitchFamily="50" charset="-128"/>
              </a:rPr>
              <a:t>、その他</a:t>
            </a:r>
            <a:r>
              <a:rPr lang="ja-JP" altLang="en-US" sz="1600" dirty="0">
                <a:latin typeface="HGP創英角ｺﾞｼｯｸUB" panose="020B0900000000000000" pitchFamily="50" charset="-128"/>
                <a:ea typeface="HGP創英角ｺﾞｼｯｸUB" panose="020B0900000000000000" pitchFamily="50" charset="-128"/>
              </a:rPr>
              <a:t>に</a:t>
            </a:r>
            <a:r>
              <a:rPr lang="ja-JP" altLang="ja-JP" sz="1600" dirty="0">
                <a:latin typeface="HGP創英角ｺﾞｼｯｸUB" panose="020B0900000000000000" pitchFamily="50" charset="-128"/>
                <a:ea typeface="HGP創英角ｺﾞｼｯｸUB" panose="020B0900000000000000" pitchFamily="50" charset="-128"/>
              </a:rPr>
              <a:t>聞きたい事などありましたらご記入下さい</a:t>
            </a:r>
            <a:r>
              <a:rPr lang="ja-JP" altLang="en-US" sz="1600" dirty="0">
                <a:latin typeface="HGP創英角ｺﾞｼｯｸUB" panose="020B0900000000000000" pitchFamily="50" charset="-128"/>
                <a:ea typeface="HGP創英角ｺﾞｼｯｸUB" panose="020B0900000000000000" pitchFamily="50" charset="-128"/>
              </a:rPr>
              <a:t>。</a:t>
            </a:r>
            <a:endParaRPr lang="ja-JP" altLang="ja-JP" sz="1600" dirty="0">
              <a:latin typeface="HGP創英角ｺﾞｼｯｸUB" panose="020B0900000000000000" pitchFamily="50" charset="-128"/>
              <a:ea typeface="HGP創英角ｺﾞｼｯｸUB" panose="020B0900000000000000" pitchFamily="50" charset="-128"/>
            </a:endParaRPr>
          </a:p>
        </p:txBody>
      </p:sp>
      <p:sp>
        <p:nvSpPr>
          <p:cNvPr id="12" name="正方形/長方形 11"/>
          <p:cNvSpPr/>
          <p:nvPr/>
        </p:nvSpPr>
        <p:spPr>
          <a:xfrm>
            <a:off x="612279" y="3602135"/>
            <a:ext cx="877163" cy="369332"/>
          </a:xfrm>
          <a:prstGeom prst="rect">
            <a:avLst/>
          </a:prstGeom>
        </p:spPr>
        <p:txBody>
          <a:bodyPr wrap="none">
            <a:spAutoFit/>
          </a:bodyPr>
          <a:lstStyle/>
          <a:p>
            <a:r>
              <a:rPr lang="ja-JP" altLang="ja-JP" dirty="0">
                <a:latin typeface="HGP創英角ｺﾞｼｯｸUB" panose="020B0900000000000000" pitchFamily="50" charset="-128"/>
                <a:ea typeface="HGP創英角ｺﾞｼｯｸUB" panose="020B0900000000000000" pitchFamily="50" charset="-128"/>
              </a:rPr>
              <a:t>参加者</a:t>
            </a: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13" name="正方形/長方形 12"/>
          <p:cNvSpPr/>
          <p:nvPr/>
        </p:nvSpPr>
        <p:spPr>
          <a:xfrm>
            <a:off x="612279" y="8371035"/>
            <a:ext cx="6552728" cy="180161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589010873"/>
              </p:ext>
            </p:extLst>
          </p:nvPr>
        </p:nvGraphicFramePr>
        <p:xfrm>
          <a:off x="616797" y="4100893"/>
          <a:ext cx="6548210" cy="3406349"/>
        </p:xfrm>
        <a:graphic>
          <a:graphicData uri="http://schemas.openxmlformats.org/drawingml/2006/table">
            <a:tbl>
              <a:tblPr firstRow="1" bandRow="1">
                <a:tableStyleId>{5C22544A-7EE6-4342-B048-85BDC9FD1C3A}</a:tableStyleId>
              </a:tblPr>
              <a:tblGrid>
                <a:gridCol w="1444650">
                  <a:extLst>
                    <a:ext uri="{9D8B030D-6E8A-4147-A177-3AD203B41FA5}">
                      <a16:colId xmlns:a16="http://schemas.microsoft.com/office/drawing/2014/main" val="20000"/>
                    </a:ext>
                  </a:extLst>
                </a:gridCol>
                <a:gridCol w="1829455">
                  <a:extLst>
                    <a:ext uri="{9D8B030D-6E8A-4147-A177-3AD203B41FA5}">
                      <a16:colId xmlns:a16="http://schemas.microsoft.com/office/drawing/2014/main" val="20001"/>
                    </a:ext>
                  </a:extLst>
                </a:gridCol>
                <a:gridCol w="1444650">
                  <a:extLst>
                    <a:ext uri="{9D8B030D-6E8A-4147-A177-3AD203B41FA5}">
                      <a16:colId xmlns:a16="http://schemas.microsoft.com/office/drawing/2014/main" val="20002"/>
                    </a:ext>
                  </a:extLst>
                </a:gridCol>
                <a:gridCol w="1829455">
                  <a:extLst>
                    <a:ext uri="{9D8B030D-6E8A-4147-A177-3AD203B41FA5}">
                      <a16:colId xmlns:a16="http://schemas.microsoft.com/office/drawing/2014/main" val="20003"/>
                    </a:ext>
                  </a:extLst>
                </a:gridCol>
              </a:tblGrid>
              <a:tr h="463972">
                <a:tc gridSpan="2">
                  <a:txBody>
                    <a:bodyPr/>
                    <a:lstStyle/>
                    <a:p>
                      <a:pPr algn="ctr"/>
                      <a:r>
                        <a:rPr kumimoji="1" lang="en-US" altLang="ja-JP" sz="1800" dirty="0">
                          <a:solidFill>
                            <a:schemeClr val="tx1"/>
                          </a:solidFill>
                          <a:latin typeface="HGPｺﾞｼｯｸE" panose="020B0900000000000000" pitchFamily="50" charset="-128"/>
                          <a:ea typeface="HGPｺﾞｼｯｸE" panose="020B0900000000000000" pitchFamily="50" charset="-128"/>
                        </a:rPr>
                        <a:t>11</a:t>
                      </a:r>
                      <a:r>
                        <a:rPr kumimoji="1" lang="ja-JP" altLang="en-US" sz="1800" dirty="0">
                          <a:solidFill>
                            <a:schemeClr val="tx1"/>
                          </a:solidFill>
                          <a:latin typeface="HGPｺﾞｼｯｸE" panose="020B0900000000000000" pitchFamily="50" charset="-128"/>
                          <a:ea typeface="HGPｺﾞｼｯｸE" panose="020B0900000000000000" pitchFamily="50" charset="-128"/>
                        </a:rPr>
                        <a:t>月</a:t>
                      </a:r>
                      <a:r>
                        <a:rPr kumimoji="1" lang="en-US" altLang="ja-JP" sz="1800" dirty="0">
                          <a:solidFill>
                            <a:schemeClr val="tx1"/>
                          </a:solidFill>
                          <a:latin typeface="HGPｺﾞｼｯｸE" panose="020B0900000000000000" pitchFamily="50" charset="-128"/>
                          <a:ea typeface="HGPｺﾞｼｯｸE" panose="020B0900000000000000" pitchFamily="50" charset="-128"/>
                        </a:rPr>
                        <a:t>13</a:t>
                      </a:r>
                      <a:r>
                        <a:rPr kumimoji="1" lang="ja-JP" altLang="en-US" sz="1800" dirty="0">
                          <a:solidFill>
                            <a:schemeClr val="tx1"/>
                          </a:solidFill>
                          <a:latin typeface="HGPｺﾞｼｯｸE" panose="020B0900000000000000" pitchFamily="50" charset="-128"/>
                          <a:ea typeface="HGPｺﾞｼｯｸE" panose="020B0900000000000000" pitchFamily="50" charset="-128"/>
                        </a:rPr>
                        <a:t>日（水）</a:t>
                      </a:r>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2">
                  <a:txBody>
                    <a:bodyPr/>
                    <a:lstStyle/>
                    <a:p>
                      <a:pPr algn="ctr"/>
                      <a:r>
                        <a:rPr kumimoji="1" lang="en-US" altLang="ja-JP" sz="1800" dirty="0">
                          <a:solidFill>
                            <a:schemeClr val="tx1"/>
                          </a:solidFill>
                          <a:latin typeface="HGPｺﾞｼｯｸE" panose="020B0900000000000000" pitchFamily="50" charset="-128"/>
                          <a:ea typeface="HGPｺﾞｼｯｸE" panose="020B0900000000000000" pitchFamily="50" charset="-128"/>
                        </a:rPr>
                        <a:t>11</a:t>
                      </a:r>
                      <a:r>
                        <a:rPr kumimoji="1" lang="ja-JP" altLang="en-US" sz="1800" dirty="0">
                          <a:solidFill>
                            <a:schemeClr val="tx1"/>
                          </a:solidFill>
                          <a:latin typeface="HGPｺﾞｼｯｸE" panose="020B0900000000000000" pitchFamily="50" charset="-128"/>
                          <a:ea typeface="HGPｺﾞｼｯｸE" panose="020B0900000000000000" pitchFamily="50" charset="-128"/>
                        </a:rPr>
                        <a:t>月</a:t>
                      </a:r>
                      <a:r>
                        <a:rPr kumimoji="1" lang="en-US" altLang="ja-JP" sz="1800" dirty="0">
                          <a:solidFill>
                            <a:schemeClr val="tx1"/>
                          </a:solidFill>
                          <a:latin typeface="HGPｺﾞｼｯｸE" panose="020B0900000000000000" pitchFamily="50" charset="-128"/>
                          <a:ea typeface="HGPｺﾞｼｯｸE" panose="020B0900000000000000" pitchFamily="50" charset="-128"/>
                        </a:rPr>
                        <a:t>14</a:t>
                      </a:r>
                      <a:r>
                        <a:rPr kumimoji="1" lang="ja-JP" altLang="en-US" sz="1800" dirty="0">
                          <a:solidFill>
                            <a:schemeClr val="tx1"/>
                          </a:solidFill>
                          <a:latin typeface="HGPｺﾞｼｯｸE" panose="020B0900000000000000" pitchFamily="50" charset="-128"/>
                          <a:ea typeface="HGPｺﾞｼｯｸE" panose="020B0900000000000000" pitchFamily="50" charset="-128"/>
                        </a:rPr>
                        <a:t>日（木）</a:t>
                      </a:r>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0"/>
                  </a:ext>
                </a:extLst>
              </a:tr>
              <a:tr h="349787">
                <a:tc>
                  <a:txBody>
                    <a:bodyPr/>
                    <a:lstStyle/>
                    <a:p>
                      <a:pPr algn="ctr"/>
                      <a:r>
                        <a:rPr kumimoji="1" lang="ja-JP" altLang="en-US" sz="1800" b="0" dirty="0">
                          <a:latin typeface="HGPｺﾞｼｯｸE" panose="020B0900000000000000" pitchFamily="50" charset="-128"/>
                          <a:ea typeface="HGPｺﾞｼｯｸE" panose="020B0900000000000000" pitchFamily="50" charset="-128"/>
                        </a:rPr>
                        <a:t>職種</a:t>
                      </a:r>
                    </a:p>
                  </a:txBody>
                  <a:tcPr marL="92403" marR="92403" marT="46201" marB="462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b="0" dirty="0">
                          <a:latin typeface="HGPｺﾞｼｯｸE" panose="020B0900000000000000" pitchFamily="50" charset="-128"/>
                          <a:ea typeface="HGPｺﾞｼｯｸE" panose="020B0900000000000000" pitchFamily="50" charset="-128"/>
                        </a:rPr>
                        <a:t>氏名</a:t>
                      </a:r>
                    </a:p>
                  </a:txBody>
                  <a:tcPr marL="92403" marR="92403" marT="46201" marB="462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b="0" dirty="0">
                          <a:latin typeface="HGPｺﾞｼｯｸE" panose="020B0900000000000000" pitchFamily="50" charset="-128"/>
                          <a:ea typeface="HGPｺﾞｼｯｸE" panose="020B0900000000000000" pitchFamily="50" charset="-128"/>
                        </a:rPr>
                        <a:t>職種</a:t>
                      </a:r>
                    </a:p>
                  </a:txBody>
                  <a:tcPr marL="92403" marR="92403" marT="46201" marB="462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b="0" dirty="0">
                          <a:latin typeface="HGPｺﾞｼｯｸE" panose="020B0900000000000000" pitchFamily="50" charset="-128"/>
                          <a:ea typeface="HGPｺﾞｼｯｸE" panose="020B0900000000000000" pitchFamily="50" charset="-128"/>
                        </a:rPr>
                        <a:t>氏名</a:t>
                      </a:r>
                    </a:p>
                  </a:txBody>
                  <a:tcPr marL="92403" marR="92403" marT="46201" marB="462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15131">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15131">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7988383"/>
                  </a:ext>
                </a:extLst>
              </a:tr>
              <a:tr h="515131">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15131">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15131">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800" dirty="0"/>
                    </a:p>
                  </a:txBody>
                  <a:tcPr marL="92403" marR="92403" marT="46201" marB="462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131240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3896</TotalTime>
  <Words>624</Words>
  <Application>Microsoft Office PowerPoint</Application>
  <PresentationFormat>ユーザー設定</PresentationFormat>
  <Paragraphs>57</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HGPｺﾞｼｯｸE</vt:lpstr>
      <vt:lpstr>HGP創英角ｺﾞｼｯｸUB</vt:lpstr>
      <vt:lpstr>HGP創英角ﾎﾟｯﾌﾟ体</vt:lpstr>
      <vt:lpstr>HG丸ｺﾞｼｯｸM-PRO</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松江赤十字病院</dc:creator>
  <cp:lastModifiedBy>佐藤美幸</cp:lastModifiedBy>
  <cp:revision>400</cp:revision>
  <cp:lastPrinted>2024-06-03T05:23:14Z</cp:lastPrinted>
  <dcterms:created xsi:type="dcterms:W3CDTF">2015-04-16T05:20:33Z</dcterms:created>
  <dcterms:modified xsi:type="dcterms:W3CDTF">2024-09-09T02:37:40Z</dcterms:modified>
</cp:coreProperties>
</file>